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60" r:id="rId4"/>
    <p:sldId id="268" r:id="rId5"/>
    <p:sldId id="263" r:id="rId6"/>
    <p:sldId id="258" r:id="rId7"/>
    <p:sldId id="259" r:id="rId8"/>
    <p:sldId id="262" r:id="rId9"/>
    <p:sldId id="264" r:id="rId10"/>
    <p:sldId id="265" r:id="rId11"/>
    <p:sldId id="269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734" y="-5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63116-5C71-494B-8E17-A2E08FC667AA}" type="datetimeFigureOut">
              <a:rPr lang="en-GB" smtClean="0"/>
              <a:t>11/09/2015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34F24E-567D-4E2E-8C60-3D96573566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680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40DFA-B482-4AD0-A536-856EB395CEA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604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A491A-BA9B-4E90-8FEC-670935791722}" type="datetime1">
              <a:rPr lang="en-GB" smtClean="0"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1520" y="260648"/>
            <a:ext cx="2133600" cy="700187"/>
          </a:xfrm>
        </p:spPr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556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EE7E-22EC-4CBD-97A0-FCD0AABA4FAA}" type="datetime1">
              <a:rPr lang="en-GB" smtClean="0"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579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E7868-C2AA-4BD7-A537-82CA52CFC1CF}" type="datetime1">
              <a:rPr lang="en-GB" smtClean="0"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123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9839AE5-5CBF-4DDA-AEDD-8D56B967CE1E}" type="datetime1">
              <a:rPr lang="en-GB" altLang="en-US" smtClean="0"/>
              <a:t>11/09/2015</a:t>
            </a:fld>
            <a:endParaRPr lang="pt-B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t-BR" altLang="en-US" smtClean="0"/>
              <a:t>Erw_WBQ_National/Foundation_Enterprise and Employability_Challenge_Lesson_4_Resource_1</a:t>
            </a:r>
            <a:endParaRPr lang="pt-B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0F23786-1346-42AE-A573-9B24AECCDBA5}" type="slidenum">
              <a:rPr lang="pt-BR" altLang="en-US"/>
              <a:pPr/>
              <a:t>‹#›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1408998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1ECA5-005E-4B57-8B1C-9EC960682FFC}" type="datetime1">
              <a:rPr lang="en-GB" smtClean="0"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251520" y="260648"/>
            <a:ext cx="2133600" cy="7001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14E9AC-24D7-407A-9570-66E190B401A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773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324D-B116-450B-8CBA-3A65BEEF9D89}" type="datetime1">
              <a:rPr lang="en-GB" smtClean="0"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982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4D0C-E801-4248-9E78-AB1C7D5B334A}" type="datetime1">
              <a:rPr lang="en-GB" smtClean="0"/>
              <a:t>11/09/2015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3234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745-457D-4934-9BCB-6A5BBC69F6C9}" type="datetime1">
              <a:rPr lang="en-GB" smtClean="0"/>
              <a:t>11/09/2015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124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50E21-52D4-47E7-A77D-9310BEE261DB}" type="datetime1">
              <a:rPr lang="en-GB" smtClean="0"/>
              <a:t>11/09/2015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9441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2CAE3-E583-4ED9-96E7-0A878BE1175A}" type="datetime1">
              <a:rPr lang="en-GB" smtClean="0"/>
              <a:t>11/09/2015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634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226D-540E-4784-BC7C-E95620E74C6A}" type="datetime1">
              <a:rPr lang="en-GB" smtClean="0"/>
              <a:t>11/09/2015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812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591B8-6361-4E9E-B5B1-28B79816CEBA}" type="datetime1">
              <a:rPr lang="en-GB" smtClean="0"/>
              <a:t>11/09/2015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596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5850">
              <a:srgbClr val="D8E1F3"/>
            </a:gs>
            <a:gs pos="0">
              <a:srgbClr val="00B050"/>
            </a:gs>
            <a:gs pos="12000">
              <a:schemeClr val="accent1">
                <a:tint val="44500"/>
                <a:satMod val="160000"/>
                <a:lumMod val="52000"/>
                <a:lumOff val="48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1E20F-A3B2-480A-BCD1-1B9AB2C48DF2}" type="datetime1">
              <a:rPr lang="en-GB" smtClean="0"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186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Dadansoddiad</a:t>
            </a:r>
            <a:r>
              <a:rPr lang="en-GB" dirty="0" smtClean="0"/>
              <a:t> CGCB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Pam </a:t>
            </a:r>
            <a:r>
              <a:rPr lang="en-GB" dirty="0" err="1" smtClean="0"/>
              <a:t>fod</a:t>
            </a:r>
            <a:r>
              <a:rPr lang="en-GB" dirty="0" smtClean="0"/>
              <a:t> </a:t>
            </a:r>
            <a:r>
              <a:rPr lang="en-GB" dirty="0" err="1" smtClean="0"/>
              <a:t>hwn</a:t>
            </a:r>
            <a:r>
              <a:rPr lang="en-GB" dirty="0" smtClean="0"/>
              <a:t> </a:t>
            </a:r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bwysig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50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104745784" y="108148644"/>
            <a:ext cx="5153409" cy="3639900"/>
            <a:chOff x="105297890" y="106842910"/>
            <a:chExt cx="9774620" cy="6653049"/>
          </a:xfrm>
        </p:grpSpPr>
        <p:cxnSp>
          <p:nvCxnSpPr>
            <p:cNvPr id="1035" name="AutoShape 11"/>
            <p:cNvCxnSpPr>
              <a:cxnSpLocks noChangeShapeType="1"/>
            </p:cNvCxnSpPr>
            <p:nvPr/>
          </p:nvCxnSpPr>
          <p:spPr bwMode="auto">
            <a:xfrm flipH="1">
              <a:off x="110122139" y="106842910"/>
              <a:ext cx="15765" cy="6653049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1036" name="AutoShape 12"/>
            <p:cNvCxnSpPr>
              <a:cxnSpLocks noChangeShapeType="1"/>
            </p:cNvCxnSpPr>
            <p:nvPr/>
          </p:nvCxnSpPr>
          <p:spPr bwMode="auto">
            <a:xfrm>
              <a:off x="105297890" y="110405917"/>
              <a:ext cx="9774620" cy="0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sp>
          <p:nvSpPr>
            <p:cNvPr id="9" name="AutoShape 13"/>
            <p:cNvSpPr>
              <a:spLocks noChangeArrowheads="1"/>
            </p:cNvSpPr>
            <p:nvPr/>
          </p:nvSpPr>
          <p:spPr bwMode="auto">
            <a:xfrm>
              <a:off x="108939725" y="109318098"/>
              <a:ext cx="2822027" cy="2191405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317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What is your business idea (or the business you are studying)? Use this box to describe it.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05486582" y="107047205"/>
              <a:ext cx="2428875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Strengths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1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111591779" y="107047205"/>
              <a:ext cx="3114675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Weaknesses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2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105399708" y="110562915"/>
              <a:ext cx="3390900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Opportunities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3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112754651" y="110484089"/>
              <a:ext cx="1924050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Threats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</p:grpSp>
      <p:grpSp>
        <p:nvGrpSpPr>
          <p:cNvPr id="14" name="Group 18"/>
          <p:cNvGrpSpPr>
            <a:grpSpLocks/>
          </p:cNvGrpSpPr>
          <p:nvPr/>
        </p:nvGrpSpPr>
        <p:grpSpPr bwMode="auto">
          <a:xfrm>
            <a:off x="729318" y="548680"/>
            <a:ext cx="7615237" cy="5943600"/>
            <a:chOff x="105297890" y="106842910"/>
            <a:chExt cx="9774620" cy="6653049"/>
          </a:xfrm>
        </p:grpSpPr>
        <p:cxnSp>
          <p:nvCxnSpPr>
            <p:cNvPr id="1043" name="AutoShape 19"/>
            <p:cNvCxnSpPr>
              <a:cxnSpLocks noChangeShapeType="1"/>
            </p:cNvCxnSpPr>
            <p:nvPr/>
          </p:nvCxnSpPr>
          <p:spPr bwMode="auto">
            <a:xfrm flipH="1">
              <a:off x="110122139" y="106842910"/>
              <a:ext cx="15765" cy="6653049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1044" name="AutoShape 20"/>
            <p:cNvCxnSpPr>
              <a:cxnSpLocks noChangeShapeType="1"/>
            </p:cNvCxnSpPr>
            <p:nvPr/>
          </p:nvCxnSpPr>
          <p:spPr bwMode="auto">
            <a:xfrm>
              <a:off x="105297890" y="110405917"/>
              <a:ext cx="9774620" cy="0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sp>
          <p:nvSpPr>
            <p:cNvPr id="15" name="AutoShape 21"/>
            <p:cNvSpPr>
              <a:spLocks noChangeArrowheads="1"/>
            </p:cNvSpPr>
            <p:nvPr/>
          </p:nvSpPr>
          <p:spPr bwMode="auto">
            <a:xfrm>
              <a:off x="108939725" y="109318098"/>
              <a:ext cx="2822027" cy="2191405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317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Beth </a:t>
              </a:r>
              <a:r>
                <a:rPr kumimoji="0" lang="en-GB" altLang="en-US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yw</a:t>
              </a:r>
              <a:r>
                <a:rPr kumimoji="0" lang="en-GB" altLang="en-US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 </a:t>
              </a:r>
              <a:r>
                <a:rPr kumimoji="0" lang="en-GB" altLang="en-US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eich</a:t>
              </a:r>
              <a:r>
                <a:rPr kumimoji="0" lang="en-GB" altLang="en-US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 </a:t>
              </a:r>
              <a:r>
                <a:rPr kumimoji="0" lang="en-GB" altLang="en-US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syniad</a:t>
              </a:r>
              <a:r>
                <a:rPr kumimoji="0" lang="en-GB" altLang="en-US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 am </a:t>
              </a:r>
              <a:r>
                <a:rPr kumimoji="0" lang="en-GB" altLang="en-US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fusnes</a:t>
              </a:r>
              <a:r>
                <a:rPr kumimoji="0" lang="en-GB" altLang="en-US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 (</a:t>
              </a:r>
              <a:r>
                <a:rPr kumimoji="0" lang="en-GB" altLang="en-US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neu’r</a:t>
              </a:r>
              <a:r>
                <a:rPr kumimoji="0" lang="en-GB" altLang="en-US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 </a:t>
              </a:r>
              <a:r>
                <a:rPr kumimoji="0" lang="en-GB" altLang="en-US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busnes</a:t>
              </a:r>
              <a:r>
                <a:rPr kumimoji="0" lang="en-GB" altLang="en-US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 </a:t>
              </a:r>
              <a:r>
                <a:rPr lang="en-GB" altLang="en-US" dirty="0" err="1" smtClean="0">
                  <a:solidFill>
                    <a:srgbClr val="000000"/>
                  </a:solidFill>
                  <a:latin typeface="Comic Sans MS" pitchFamily="66" charset="0"/>
                  <a:cs typeface="Arial" pitchFamily="34" charset="0"/>
                </a:rPr>
                <a:t>yr</a:t>
              </a:r>
              <a:r>
                <a:rPr lang="en-GB" altLang="en-US" dirty="0" smtClean="0">
                  <a:solidFill>
                    <a:srgbClr val="000000"/>
                  </a:solidFill>
                  <a:latin typeface="Comic Sans MS" pitchFamily="66" charset="0"/>
                  <a:cs typeface="Arial" pitchFamily="34" charset="0"/>
                </a:rPr>
                <a:t> </a:t>
              </a:r>
              <a:r>
                <a:rPr kumimoji="0" lang="en-GB" altLang="en-US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ydych</a:t>
              </a:r>
              <a:r>
                <a:rPr kumimoji="0" lang="en-GB" altLang="en-US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 </a:t>
              </a:r>
              <a:r>
                <a:rPr kumimoji="0" lang="en-GB" altLang="en-US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chi’n</a:t>
              </a:r>
              <a:r>
                <a:rPr kumimoji="0" lang="en-GB" altLang="en-US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 </a:t>
              </a:r>
              <a:r>
                <a:rPr kumimoji="0" lang="en-GB" altLang="en-US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ei</a:t>
              </a:r>
              <a:r>
                <a:rPr kumimoji="0" lang="en-GB" altLang="en-US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 </a:t>
              </a:r>
              <a:r>
                <a:rPr kumimoji="0" lang="en-GB" altLang="en-US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astudio</a:t>
              </a:r>
              <a:r>
                <a:rPr kumimoji="0" lang="en-GB" altLang="en-US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)? </a:t>
              </a:r>
              <a:r>
                <a:rPr kumimoji="0" lang="en-GB" altLang="en-US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Defnyddiwch</a:t>
              </a:r>
              <a:r>
                <a:rPr kumimoji="0" lang="en-GB" altLang="en-US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 y </a:t>
              </a:r>
              <a:r>
                <a:rPr kumimoji="0" lang="en-GB" altLang="en-US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blwch</a:t>
              </a:r>
              <a:r>
                <a:rPr kumimoji="0" lang="en-GB" altLang="en-US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 </a:t>
              </a:r>
              <a:r>
                <a:rPr kumimoji="0" lang="en-GB" altLang="en-US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hwn</a:t>
              </a:r>
              <a:r>
                <a:rPr kumimoji="0" lang="en-GB" altLang="en-US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 </a:t>
              </a:r>
              <a:r>
                <a:rPr kumimoji="0" lang="en-GB" altLang="en-US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i’w</a:t>
              </a:r>
              <a:r>
                <a:rPr kumimoji="0" lang="en-GB" altLang="en-US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 </a:t>
              </a:r>
              <a:r>
                <a:rPr kumimoji="0" lang="en-GB" altLang="en-US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ddisgrifio</a:t>
              </a:r>
              <a:r>
                <a:rPr kumimoji="0" lang="en-GB" alt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.</a:t>
              </a:r>
              <a:endPara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105486582" y="107047205"/>
              <a:ext cx="2428875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dirty="0" err="1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latin typeface="Arial Black"/>
                </a:rPr>
                <a:t>Cryfderau</a:t>
              </a:r>
              <a:endParaRPr lang="en-GB" sz="3600" b="1" kern="10" spc="0" dirty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7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111591779" y="107047205"/>
              <a:ext cx="3114675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dirty="0" err="1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Gwendidau</a:t>
              </a:r>
              <a:endParaRPr lang="en-GB" sz="3600" b="1" kern="10" spc="0" dirty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8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105399708" y="110562915"/>
              <a:ext cx="3390900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dirty="0" err="1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latin typeface="Arial Black"/>
                </a:rPr>
                <a:t>Cyfleoedd</a:t>
              </a:r>
              <a:endParaRPr lang="en-GB" sz="3600" b="1" kern="10" spc="0" dirty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9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112078739" y="110484089"/>
              <a:ext cx="2993771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dirty="0" err="1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Bygythiadau</a:t>
              </a:r>
              <a:endParaRPr lang="en-GB" sz="3600" b="1" kern="10" spc="0" dirty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67544" y="1462760"/>
            <a:ext cx="381642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err="1" smtClean="0"/>
              <a:t>Cofiwch</a:t>
            </a:r>
            <a:r>
              <a:rPr lang="en-GB" sz="2400" dirty="0" smtClean="0"/>
              <a:t> </a:t>
            </a:r>
            <a:r>
              <a:rPr lang="en-GB" sz="2400" dirty="0" err="1" smtClean="0"/>
              <a:t>mai</a:t>
            </a:r>
            <a:r>
              <a:rPr lang="en-GB" sz="2400" dirty="0" smtClean="0"/>
              <a:t> </a:t>
            </a:r>
            <a:r>
              <a:rPr lang="en-GB" sz="2400" dirty="0" err="1" smtClean="0"/>
              <a:t>dyma’r</a:t>
            </a:r>
            <a:r>
              <a:rPr lang="en-GB" sz="2400" dirty="0" smtClean="0"/>
              <a:t> </a:t>
            </a:r>
            <a:r>
              <a:rPr lang="en-GB" sz="2400" dirty="0" err="1" smtClean="0"/>
              <a:t>pethau</a:t>
            </a:r>
            <a:r>
              <a:rPr lang="en-GB" sz="2400" dirty="0" smtClean="0"/>
              <a:t> </a:t>
            </a:r>
            <a:r>
              <a:rPr lang="en-GB" sz="2400" dirty="0" err="1" smtClean="0"/>
              <a:t>mewnol</a:t>
            </a:r>
            <a:r>
              <a:rPr lang="en-GB" sz="2400" dirty="0" smtClean="0"/>
              <a:t> da </a:t>
            </a:r>
            <a:r>
              <a:rPr lang="en-GB" sz="2400" dirty="0" err="1" smtClean="0"/>
              <a:t>yngl</a:t>
            </a:r>
            <a:r>
              <a:rPr lang="cy-GB" sz="2400" dirty="0" smtClean="0"/>
              <a:t>ŷn â’r busnes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4937860" y="1457594"/>
            <a:ext cx="381642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err="1" smtClean="0"/>
              <a:t>Cofiwch</a:t>
            </a:r>
            <a:r>
              <a:rPr lang="en-GB" sz="2400" dirty="0" smtClean="0"/>
              <a:t> </a:t>
            </a:r>
            <a:r>
              <a:rPr lang="en-GB" sz="2400" dirty="0" err="1" smtClean="0"/>
              <a:t>mai</a:t>
            </a:r>
            <a:r>
              <a:rPr lang="en-GB" sz="2400" dirty="0" smtClean="0"/>
              <a:t> </a:t>
            </a:r>
            <a:r>
              <a:rPr lang="en-GB" sz="2400" dirty="0" err="1" smtClean="0"/>
              <a:t>dyma</a:t>
            </a:r>
            <a:r>
              <a:rPr lang="en-GB" sz="2400" dirty="0" smtClean="0"/>
              <a:t> </a:t>
            </a:r>
            <a:r>
              <a:rPr lang="en-GB" sz="2400" dirty="0" err="1" smtClean="0"/>
              <a:t>broblemau</a:t>
            </a:r>
            <a:r>
              <a:rPr lang="en-GB" sz="2400" dirty="0" smtClean="0"/>
              <a:t> </a:t>
            </a:r>
            <a:r>
              <a:rPr lang="en-GB" sz="2400" dirty="0" err="1" smtClean="0"/>
              <a:t>mewnol</a:t>
            </a:r>
            <a:r>
              <a:rPr lang="en-GB" sz="2400" dirty="0" smtClean="0"/>
              <a:t> y </a:t>
            </a:r>
            <a:r>
              <a:rPr lang="en-GB" sz="2400" dirty="0" err="1" smtClean="0"/>
              <a:t>syniad</a:t>
            </a:r>
            <a:r>
              <a:rPr lang="en-GB" sz="2400" dirty="0" smtClean="0"/>
              <a:t> am </a:t>
            </a:r>
            <a:r>
              <a:rPr lang="en-GB" sz="2400" dirty="0" err="1" smtClean="0"/>
              <a:t>fusnes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467544" y="4869160"/>
            <a:ext cx="3816424" cy="156966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err="1" smtClean="0"/>
              <a:t>Mae’r</a:t>
            </a:r>
            <a:r>
              <a:rPr lang="en-GB" sz="2400" dirty="0" smtClean="0"/>
              <a:t> </a:t>
            </a:r>
            <a:r>
              <a:rPr lang="en-GB" sz="2400" dirty="0" err="1" smtClean="0"/>
              <a:t>rhain</a:t>
            </a:r>
            <a:r>
              <a:rPr lang="en-GB" sz="2400" dirty="0" smtClean="0"/>
              <a:t> </a:t>
            </a:r>
            <a:r>
              <a:rPr lang="en-GB" sz="2400" dirty="0" err="1" smtClean="0"/>
              <a:t>yn</a:t>
            </a:r>
            <a:r>
              <a:rPr lang="en-GB" sz="2400" dirty="0" smtClean="0"/>
              <a:t> </a:t>
            </a:r>
            <a:r>
              <a:rPr lang="en-GB" sz="2400" dirty="0" err="1" smtClean="0"/>
              <a:t>allanol</a:t>
            </a:r>
            <a:r>
              <a:rPr lang="en-GB" sz="2400" dirty="0" smtClean="0"/>
              <a:t> ac </a:t>
            </a:r>
            <a:r>
              <a:rPr lang="en-GB" sz="2400" dirty="0" err="1" smtClean="0"/>
              <a:t>yn</a:t>
            </a:r>
            <a:r>
              <a:rPr lang="en-GB" sz="2400" dirty="0" smtClean="0"/>
              <a:t> </a:t>
            </a:r>
            <a:r>
              <a:rPr lang="en-GB" sz="2400" dirty="0" err="1" smtClean="0"/>
              <a:t>ymwneud</a:t>
            </a:r>
            <a:r>
              <a:rPr lang="en-GB" sz="2400" dirty="0" smtClean="0"/>
              <a:t> â </a:t>
            </a:r>
            <a:r>
              <a:rPr lang="en-GB" sz="2400" dirty="0" err="1" smtClean="0"/>
              <a:t>sut</a:t>
            </a:r>
            <a:r>
              <a:rPr lang="en-GB" sz="2400" dirty="0" smtClean="0"/>
              <a:t> y </a:t>
            </a:r>
            <a:r>
              <a:rPr lang="en-GB" sz="2400" dirty="0" err="1" smtClean="0"/>
              <a:t>gallai’r</a:t>
            </a:r>
            <a:r>
              <a:rPr lang="en-GB" sz="2400" dirty="0" smtClean="0"/>
              <a:t> </a:t>
            </a:r>
            <a:r>
              <a:rPr lang="en-GB" sz="2400" dirty="0" err="1" smtClean="0"/>
              <a:t>busnes</a:t>
            </a:r>
            <a:r>
              <a:rPr lang="en-GB" sz="2400" dirty="0" smtClean="0"/>
              <a:t> </a:t>
            </a:r>
            <a:r>
              <a:rPr lang="en-GB" sz="2400" dirty="0" err="1" smtClean="0"/>
              <a:t>dyfu</a:t>
            </a:r>
            <a:r>
              <a:rPr lang="en-GB" sz="2400" dirty="0" smtClean="0"/>
              <a:t>, </a:t>
            </a:r>
            <a:r>
              <a:rPr lang="en-GB" sz="2400" dirty="0" err="1" smtClean="0"/>
              <a:t>newid</a:t>
            </a:r>
            <a:r>
              <a:rPr lang="en-GB" sz="2400" dirty="0" smtClean="0"/>
              <a:t> </a:t>
            </a:r>
            <a:r>
              <a:rPr lang="en-GB" sz="2400" dirty="0" err="1" smtClean="0"/>
              <a:t>neu</a:t>
            </a:r>
            <a:r>
              <a:rPr lang="en-GB" sz="2400" dirty="0" smtClean="0"/>
              <a:t> </a:t>
            </a:r>
            <a:r>
              <a:rPr lang="en-GB" sz="2400" dirty="0" err="1" smtClean="0"/>
              <a:t>ehangu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4665905" y="4902632"/>
            <a:ext cx="3816424" cy="156966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err="1" smtClean="0"/>
              <a:t>Mae’r</a:t>
            </a:r>
            <a:r>
              <a:rPr lang="en-GB" sz="2400" dirty="0" smtClean="0"/>
              <a:t> </a:t>
            </a:r>
            <a:r>
              <a:rPr lang="en-GB" sz="2400" dirty="0" err="1" smtClean="0"/>
              <a:t>rhain</a:t>
            </a:r>
            <a:r>
              <a:rPr lang="en-GB" sz="2400" dirty="0" smtClean="0"/>
              <a:t> </a:t>
            </a:r>
            <a:r>
              <a:rPr lang="en-GB" sz="2400" dirty="0" err="1" smtClean="0"/>
              <a:t>hefyd</a:t>
            </a:r>
            <a:r>
              <a:rPr lang="en-GB" sz="2400" dirty="0" smtClean="0"/>
              <a:t> </a:t>
            </a:r>
            <a:r>
              <a:rPr lang="en-GB" sz="2400" dirty="0" err="1" smtClean="0"/>
              <a:t>yn</a:t>
            </a:r>
            <a:r>
              <a:rPr lang="en-GB" sz="2400" dirty="0" smtClean="0"/>
              <a:t> </a:t>
            </a:r>
            <a:r>
              <a:rPr lang="en-GB" sz="2400" dirty="0" err="1" smtClean="0"/>
              <a:t>allanol</a:t>
            </a:r>
            <a:r>
              <a:rPr lang="en-GB" sz="2400" dirty="0" smtClean="0"/>
              <a:t>. Y </a:t>
            </a:r>
            <a:r>
              <a:rPr lang="en-GB" sz="2400" dirty="0" err="1" smtClean="0"/>
              <a:t>bygythiadau</a:t>
            </a:r>
            <a:r>
              <a:rPr lang="en-GB" sz="2400" dirty="0" smtClean="0"/>
              <a:t> </a:t>
            </a:r>
            <a:r>
              <a:rPr lang="en-GB" sz="2400" dirty="0" err="1" smtClean="0"/>
              <a:t>yw’r</a:t>
            </a:r>
            <a:r>
              <a:rPr lang="en-GB" sz="2400" dirty="0" smtClean="0"/>
              <a:t> </a:t>
            </a:r>
            <a:r>
              <a:rPr lang="en-GB" sz="2400" dirty="0" err="1" smtClean="0"/>
              <a:t>pethau</a:t>
            </a:r>
            <a:r>
              <a:rPr lang="en-GB" sz="2400" dirty="0" smtClean="0"/>
              <a:t> a </a:t>
            </a:r>
            <a:r>
              <a:rPr lang="en-GB" sz="2400" dirty="0" err="1" smtClean="0"/>
              <a:t>allai</a:t>
            </a:r>
            <a:r>
              <a:rPr lang="en-GB" sz="2400" dirty="0" smtClean="0"/>
              <a:t> </a:t>
            </a:r>
            <a:r>
              <a:rPr lang="en-GB" sz="2400" dirty="0" err="1" smtClean="0"/>
              <a:t>achosi</a:t>
            </a:r>
            <a:r>
              <a:rPr lang="en-GB" sz="2400" dirty="0" smtClean="0"/>
              <a:t> </a:t>
            </a:r>
            <a:r>
              <a:rPr lang="en-GB" sz="2400" dirty="0" err="1" smtClean="0"/>
              <a:t>problemau</a:t>
            </a:r>
            <a:r>
              <a:rPr lang="en-GB" sz="2400" dirty="0" smtClean="0"/>
              <a:t> </a:t>
            </a:r>
            <a:r>
              <a:rPr lang="en-GB" sz="2400" dirty="0" err="1" smtClean="0"/>
              <a:t>i’r</a:t>
            </a:r>
            <a:r>
              <a:rPr lang="en-GB" sz="2400" dirty="0" smtClean="0"/>
              <a:t> </a:t>
            </a:r>
            <a:r>
              <a:rPr lang="en-GB" sz="2400" dirty="0" err="1" smtClean="0"/>
              <a:t>busnes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55" y="196203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088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496944" cy="181588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Rydych</a:t>
            </a:r>
            <a:r>
              <a:rPr lang="en-GB" sz="2800" dirty="0" smtClean="0"/>
              <a:t> </a:t>
            </a:r>
            <a:r>
              <a:rPr lang="en-GB" sz="2800" dirty="0" err="1" smtClean="0"/>
              <a:t>chi’n</a:t>
            </a:r>
            <a:r>
              <a:rPr lang="en-GB" sz="2800" dirty="0" smtClean="0"/>
              <a:t> </a:t>
            </a:r>
            <a:r>
              <a:rPr lang="en-GB" sz="2800" dirty="0" err="1" smtClean="0"/>
              <a:t>dîm</a:t>
            </a:r>
            <a:r>
              <a:rPr lang="en-GB" sz="2800" dirty="0" smtClean="0"/>
              <a:t> o </a:t>
            </a:r>
            <a:r>
              <a:rPr lang="en-GB" sz="2800" dirty="0" err="1" smtClean="0"/>
              <a:t>ymgynghorwyr</a:t>
            </a:r>
            <a:r>
              <a:rPr lang="en-GB" sz="2800" dirty="0" smtClean="0"/>
              <a:t> </a:t>
            </a:r>
            <a:r>
              <a:rPr lang="en-GB" sz="2800" dirty="0" err="1" smtClean="0"/>
              <a:t>rheoli</a:t>
            </a:r>
            <a:r>
              <a:rPr lang="en-GB" sz="2800" dirty="0" smtClean="0"/>
              <a:t> </a:t>
            </a:r>
            <a:r>
              <a:rPr lang="en-GB" sz="2800" dirty="0" err="1" smtClean="0"/>
              <a:t>busnes</a:t>
            </a:r>
            <a:r>
              <a:rPr lang="en-GB" sz="2800" dirty="0" smtClean="0"/>
              <a:t>. Mae </a:t>
            </a:r>
            <a:r>
              <a:rPr lang="en-GB" sz="2800" dirty="0" err="1" smtClean="0"/>
              <a:t>busnes</a:t>
            </a:r>
            <a:r>
              <a:rPr lang="en-GB" sz="2800" dirty="0" smtClean="0"/>
              <a:t> </a:t>
            </a:r>
            <a:r>
              <a:rPr lang="en-GB" sz="2800" dirty="0" err="1" smtClean="0"/>
              <a:t>wedi</a:t>
            </a:r>
            <a:r>
              <a:rPr lang="en-GB" sz="2800" dirty="0" smtClean="0"/>
              <a:t> </a:t>
            </a:r>
            <a:r>
              <a:rPr lang="en-GB" sz="2800" dirty="0" err="1" smtClean="0"/>
              <a:t>cysylltu</a:t>
            </a:r>
            <a:r>
              <a:rPr lang="en-GB" sz="2800" dirty="0" smtClean="0"/>
              <a:t> â chi </a:t>
            </a:r>
            <a:r>
              <a:rPr lang="en-GB" sz="2800" dirty="0" err="1" smtClean="0"/>
              <a:t>yngl</a:t>
            </a:r>
            <a:r>
              <a:rPr lang="cy-GB" sz="2800" dirty="0" smtClean="0"/>
              <a:t>ŷn â datblygu eu cynhyrchion. Mae angen cymorth arnynt i benderfynu ar gynnyrch newydd</a:t>
            </a:r>
            <a:r>
              <a:rPr lang="en-GB" sz="2800" dirty="0" smtClean="0"/>
              <a:t>.</a:t>
            </a:r>
            <a:endParaRPr lang="en-GB" sz="2800" dirty="0"/>
          </a:p>
        </p:txBody>
      </p:sp>
      <p:grpSp>
        <p:nvGrpSpPr>
          <p:cNvPr id="5" name="Group 4"/>
          <p:cNvGrpSpPr/>
          <p:nvPr/>
        </p:nvGrpSpPr>
        <p:grpSpPr>
          <a:xfrm>
            <a:off x="1043608" y="2420887"/>
            <a:ext cx="8100392" cy="4437113"/>
            <a:chOff x="1043608" y="2420887"/>
            <a:chExt cx="8100392" cy="443711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0450" y="4591050"/>
              <a:ext cx="1733550" cy="2266950"/>
            </a:xfrm>
            <a:prstGeom prst="rect">
              <a:avLst/>
            </a:prstGeom>
          </p:spPr>
        </p:pic>
        <p:sp>
          <p:nvSpPr>
            <p:cNvPr id="4" name="AutoShape 2"/>
            <p:cNvSpPr>
              <a:spLocks noChangeArrowheads="1"/>
            </p:cNvSpPr>
            <p:nvPr/>
          </p:nvSpPr>
          <p:spPr bwMode="auto">
            <a:xfrm>
              <a:off x="1043608" y="2420887"/>
              <a:ext cx="6048672" cy="3303637"/>
            </a:xfrm>
            <a:prstGeom prst="wedgeRoundRectCallout">
              <a:avLst>
                <a:gd name="adj1" fmla="val 62387"/>
                <a:gd name="adj2" fmla="val 44628"/>
                <a:gd name="adj3" fmla="val 16667"/>
              </a:avLst>
            </a:prstGeom>
            <a:noFill/>
            <a:ln w="9525" algn="in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Ein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busnes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yw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gwneud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bywydau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altLang="en-US" sz="32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pobl</a:t>
              </a:r>
              <a:r>
                <a:rPr lang="en-GB" altLang="en-US" sz="3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altLang="en-US" sz="32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yn</a:t>
              </a:r>
              <a:r>
                <a:rPr lang="en-GB" altLang="en-US" sz="3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haws </a:t>
              </a:r>
              <a:r>
                <a:rPr lang="en-GB" altLang="en-US" sz="32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drwy</a:t>
              </a:r>
              <a:r>
                <a:rPr lang="en-GB" altLang="en-US" sz="3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altLang="en-US" sz="32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ddefnyddio</a:t>
              </a:r>
              <a:r>
                <a:rPr lang="en-GB" altLang="en-US" sz="32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altLang="en-US" sz="3200" dirty="0" err="1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technoleg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Rydym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ni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angen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cynnyrch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newydd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ar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gyfer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cartref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newydd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SMART.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Allwch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chi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awgrymu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un a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dangos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eich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cynllunio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i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ni</a:t>
              </a:r>
              <a:r>
                <a:rPr kumimoji="0" lang="en-GB" alt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44" y="6021288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6073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85082"/>
            <a:ext cx="1045269" cy="14315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35894" y="1556792"/>
            <a:ext cx="65527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Beth </a:t>
            </a:r>
            <a:r>
              <a:rPr lang="en-GB" sz="3200" dirty="0" err="1" smtClean="0"/>
              <a:t>ydych</a:t>
            </a:r>
            <a:r>
              <a:rPr lang="en-GB" sz="3200" dirty="0" smtClean="0"/>
              <a:t> chi </a:t>
            </a:r>
            <a:r>
              <a:rPr lang="en-GB" sz="3200" dirty="0" err="1" smtClean="0"/>
              <a:t>wedi</a:t>
            </a:r>
            <a:r>
              <a:rPr lang="en-GB" sz="3200" dirty="0" smtClean="0"/>
              <a:t> </a:t>
            </a:r>
            <a:r>
              <a:rPr lang="en-GB" sz="3200" dirty="0" err="1" smtClean="0"/>
              <a:t>ei</a:t>
            </a:r>
            <a:r>
              <a:rPr lang="en-GB" sz="3200" dirty="0" smtClean="0"/>
              <a:t> </a:t>
            </a:r>
            <a:r>
              <a:rPr lang="en-GB" sz="3200" dirty="0" err="1" smtClean="0"/>
              <a:t>ddysgu</a:t>
            </a:r>
            <a:r>
              <a:rPr lang="en-GB" sz="3200" dirty="0" smtClean="0"/>
              <a:t> am CGCB ?</a:t>
            </a:r>
            <a:endParaRPr lang="en-GB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499" y="2454720"/>
            <a:ext cx="2447925" cy="1866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6348" y="2494370"/>
            <a:ext cx="583912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/>
              <a:t>Rhannwch</a:t>
            </a:r>
            <a:r>
              <a:rPr lang="en-GB" sz="2800" dirty="0" smtClean="0"/>
              <a:t> </a:t>
            </a:r>
            <a:r>
              <a:rPr lang="en-GB" sz="2800" dirty="0" err="1" smtClean="0"/>
              <a:t>eich</a:t>
            </a:r>
            <a:r>
              <a:rPr lang="en-GB" sz="2800" dirty="0" smtClean="0"/>
              <a:t> </a:t>
            </a:r>
            <a:r>
              <a:rPr lang="en-GB" sz="2800" dirty="0" err="1" smtClean="0"/>
              <a:t>gwybodaeth</a:t>
            </a:r>
            <a:r>
              <a:rPr lang="en-GB" sz="2800" dirty="0" smtClean="0"/>
              <a:t> a </a:t>
            </a:r>
            <a:r>
              <a:rPr lang="en-GB" sz="2800" dirty="0" err="1" smtClean="0"/>
              <a:t>thrafodwch</a:t>
            </a:r>
            <a:r>
              <a:rPr lang="en-GB" sz="2800" dirty="0" smtClean="0"/>
              <a:t> </a:t>
            </a:r>
            <a:r>
              <a:rPr lang="en-GB" sz="2800" dirty="0" err="1" smtClean="0"/>
              <a:t>yr</a:t>
            </a:r>
            <a:r>
              <a:rPr lang="en-GB" sz="2800" dirty="0" smtClean="0"/>
              <a:t> </a:t>
            </a:r>
            <a:r>
              <a:rPr lang="en-GB" sz="2800" dirty="0" err="1" smtClean="0"/>
              <a:t>hyn</a:t>
            </a:r>
            <a:r>
              <a:rPr lang="en-GB" sz="2800" dirty="0" smtClean="0"/>
              <a:t> y </a:t>
            </a:r>
            <a:r>
              <a:rPr lang="en-GB" sz="2800" dirty="0" err="1" smtClean="0"/>
              <a:t>mae</a:t>
            </a:r>
            <a:r>
              <a:rPr lang="en-GB" sz="2800" dirty="0" smtClean="0"/>
              <a:t> </a:t>
            </a:r>
            <a:r>
              <a:rPr lang="en-GB" sz="2800" dirty="0" err="1" smtClean="0"/>
              <a:t>pob</a:t>
            </a:r>
            <a:r>
              <a:rPr lang="en-GB" sz="2800" dirty="0" smtClean="0"/>
              <a:t> un </a:t>
            </a:r>
            <a:r>
              <a:rPr lang="en-GB" sz="2800" dirty="0" err="1" smtClean="0"/>
              <a:t>ohonoch</a:t>
            </a:r>
            <a:r>
              <a:rPr lang="en-GB" sz="2800" dirty="0" smtClean="0"/>
              <a:t> </a:t>
            </a:r>
            <a:r>
              <a:rPr lang="en-GB" sz="2800" dirty="0" err="1" smtClean="0"/>
              <a:t>wedi</a:t>
            </a:r>
            <a:r>
              <a:rPr lang="en-GB" sz="2800" dirty="0" smtClean="0"/>
              <a:t> </a:t>
            </a:r>
            <a:r>
              <a:rPr lang="en-GB" sz="2800" dirty="0" err="1" smtClean="0"/>
              <a:t>ei</a:t>
            </a:r>
            <a:r>
              <a:rPr lang="en-GB" sz="2800" dirty="0" smtClean="0"/>
              <a:t> </a:t>
            </a:r>
            <a:r>
              <a:rPr lang="en-GB" sz="2800" dirty="0" err="1" smtClean="0"/>
              <a:t>ddysgu</a:t>
            </a:r>
            <a:r>
              <a:rPr lang="en-GB" sz="2800" dirty="0" smtClean="0"/>
              <a:t> a </a:t>
            </a:r>
            <a:r>
              <a:rPr lang="en-GB" sz="2800" dirty="0" err="1" smtClean="0"/>
              <a:t>beth</a:t>
            </a:r>
            <a:r>
              <a:rPr lang="en-GB" sz="2800" dirty="0" smtClean="0"/>
              <a:t> </a:t>
            </a:r>
            <a:r>
              <a:rPr lang="en-GB" sz="2800" dirty="0" err="1" smtClean="0"/>
              <a:t>yw</a:t>
            </a:r>
            <a:r>
              <a:rPr lang="en-GB" sz="2800" dirty="0" smtClean="0"/>
              <a:t> </a:t>
            </a:r>
            <a:r>
              <a:rPr lang="en-GB" sz="2800" dirty="0" err="1" smtClean="0"/>
              <a:t>eich</a:t>
            </a:r>
            <a:r>
              <a:rPr lang="en-GB" sz="2800" dirty="0" smtClean="0"/>
              <a:t> </a:t>
            </a:r>
            <a:r>
              <a:rPr lang="en-GB" sz="2800" dirty="0" err="1" smtClean="0"/>
              <a:t>cryfderau</a:t>
            </a:r>
            <a:r>
              <a:rPr lang="en-GB" sz="2800" dirty="0" smtClean="0"/>
              <a:t> </a:t>
            </a:r>
            <a:r>
              <a:rPr lang="en-GB" sz="2800" dirty="0" err="1" smtClean="0"/>
              <a:t>a’ch</a:t>
            </a:r>
            <a:r>
              <a:rPr lang="en-GB" sz="2800" dirty="0" smtClean="0"/>
              <a:t> </a:t>
            </a:r>
            <a:r>
              <a:rPr lang="en-GB" sz="2800" dirty="0" err="1" smtClean="0"/>
              <a:t>gwendidau</a:t>
            </a:r>
            <a:r>
              <a:rPr lang="en-GB" sz="3200" dirty="0" smtClean="0"/>
              <a:t>.</a:t>
            </a:r>
            <a:endParaRPr lang="en-GB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51" y="4725144"/>
            <a:ext cx="2562225" cy="17811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25576" y="4725144"/>
            <a:ext cx="58669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err="1" smtClean="0"/>
              <a:t>Fel</a:t>
            </a:r>
            <a:r>
              <a:rPr lang="en-GB" sz="3200" dirty="0" smtClean="0"/>
              <a:t> </a:t>
            </a:r>
            <a:r>
              <a:rPr lang="en-GB" sz="3200" dirty="0" err="1" smtClean="0"/>
              <a:t>grŵp</a:t>
            </a:r>
            <a:r>
              <a:rPr lang="en-GB" sz="3200" dirty="0" smtClean="0"/>
              <a:t>, </a:t>
            </a:r>
            <a:r>
              <a:rPr lang="en-GB" sz="3200" dirty="0" err="1" smtClean="0"/>
              <a:t>trafodwch</a:t>
            </a:r>
            <a:r>
              <a:rPr lang="en-GB" sz="3200" dirty="0" smtClean="0"/>
              <a:t> </a:t>
            </a:r>
            <a:r>
              <a:rPr lang="en-GB" sz="3200" dirty="0" err="1" smtClean="0"/>
              <a:t>sut</a:t>
            </a:r>
            <a:r>
              <a:rPr lang="en-GB" sz="3200" dirty="0" smtClean="0"/>
              <a:t> y </a:t>
            </a:r>
            <a:r>
              <a:rPr lang="en-GB" sz="3200" dirty="0" err="1" smtClean="0"/>
              <a:t>gallech</a:t>
            </a:r>
            <a:r>
              <a:rPr lang="en-GB" sz="3200" dirty="0" smtClean="0"/>
              <a:t> </a:t>
            </a:r>
            <a:r>
              <a:rPr lang="en-GB" sz="3200" dirty="0" err="1" smtClean="0"/>
              <a:t>ddefnyddio</a:t>
            </a:r>
            <a:r>
              <a:rPr lang="en-GB" sz="3200" dirty="0" smtClean="0"/>
              <a:t> CGCB </a:t>
            </a:r>
            <a:r>
              <a:rPr lang="en-GB" sz="3200" dirty="0" err="1" smtClean="0"/>
              <a:t>yn</a:t>
            </a:r>
            <a:r>
              <a:rPr lang="en-GB" sz="3200" dirty="0" smtClean="0"/>
              <a:t> </a:t>
            </a:r>
            <a:r>
              <a:rPr lang="en-GB" sz="3200" dirty="0" err="1" smtClean="0"/>
              <a:t>eich</a:t>
            </a:r>
            <a:r>
              <a:rPr lang="en-GB" sz="3200" dirty="0" smtClean="0"/>
              <a:t> her </a:t>
            </a:r>
            <a:r>
              <a:rPr lang="en-GB" sz="3200" dirty="0" err="1" smtClean="0"/>
              <a:t>menter</a:t>
            </a:r>
            <a:r>
              <a:rPr lang="en-GB" sz="3200" dirty="0" smtClean="0"/>
              <a:t> </a:t>
            </a:r>
            <a:r>
              <a:rPr lang="en-GB" sz="3200" dirty="0" err="1" smtClean="0"/>
              <a:t>nesaf</a:t>
            </a:r>
            <a:r>
              <a:rPr lang="en-GB" sz="3200" dirty="0" smtClean="0"/>
              <a:t> a </a:t>
            </a:r>
            <a:r>
              <a:rPr lang="en-GB" sz="3200" dirty="0" err="1" smtClean="0"/>
              <a:t>sut</a:t>
            </a:r>
            <a:r>
              <a:rPr lang="en-GB" sz="3200" dirty="0" smtClean="0"/>
              <a:t> </a:t>
            </a:r>
            <a:r>
              <a:rPr lang="en-GB" sz="3200" dirty="0" err="1" smtClean="0"/>
              <a:t>i</a:t>
            </a:r>
            <a:r>
              <a:rPr lang="en-GB" sz="3200" dirty="0" smtClean="0"/>
              <a:t> </a:t>
            </a:r>
            <a:r>
              <a:rPr lang="en-GB" sz="3200" dirty="0" err="1" smtClean="0"/>
              <a:t>fynd</a:t>
            </a:r>
            <a:r>
              <a:rPr lang="en-GB" sz="3200" dirty="0" smtClean="0"/>
              <a:t> </a:t>
            </a:r>
            <a:r>
              <a:rPr lang="en-GB" sz="3200" smtClean="0"/>
              <a:t>i’r</a:t>
            </a:r>
            <a:r>
              <a:rPr lang="en-GB" sz="3200" dirty="0" smtClean="0"/>
              <a:t> </a:t>
            </a:r>
            <a:r>
              <a:rPr lang="en-GB" sz="3200" dirty="0" err="1" smtClean="0"/>
              <a:t>afael</a:t>
            </a:r>
            <a:r>
              <a:rPr lang="en-GB" sz="3200" dirty="0" smtClean="0"/>
              <a:t> </a:t>
            </a:r>
            <a:r>
              <a:rPr lang="en-GB" sz="3200" dirty="0" err="1" smtClean="0"/>
              <a:t>â’ch</a:t>
            </a:r>
            <a:r>
              <a:rPr lang="en-GB" sz="3200" dirty="0" smtClean="0"/>
              <a:t> </a:t>
            </a:r>
            <a:r>
              <a:rPr lang="en-GB" sz="3200" dirty="0" err="1" smtClean="0"/>
              <a:t>gwendidau</a:t>
            </a:r>
            <a:r>
              <a:rPr lang="en-GB" sz="3200" dirty="0" smtClean="0"/>
              <a:t>.</a:t>
            </a:r>
            <a:endParaRPr lang="en-GB" sz="3200" dirty="0"/>
          </a:p>
        </p:txBody>
      </p:sp>
      <p:sp>
        <p:nvSpPr>
          <p:cNvPr id="8" name="Rectangle 7"/>
          <p:cNvSpPr/>
          <p:nvPr/>
        </p:nvSpPr>
        <p:spPr>
          <a:xfrm>
            <a:off x="1770019" y="332656"/>
            <a:ext cx="74128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Gwerthuso’ch</a:t>
            </a:r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en-US" sz="5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sgiliau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48" y="160834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116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17420" y="2564904"/>
            <a:ext cx="850918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BETH SY’N GWNEUD BUSNES</a:t>
            </a:r>
          </a:p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YN LLWYDDIANNUS?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615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altLang="en-US" sz="6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Beth yw dadansoddiad CGCB?</a:t>
            </a:r>
            <a:endParaRPr lang="pt-BR" altLang="en-US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782763"/>
            <a:ext cx="4619625" cy="4525962"/>
          </a:xfrm>
        </p:spPr>
        <p:txBody>
          <a:bodyPr>
            <a:normAutofit fontScale="85000" lnSpcReduction="20000"/>
          </a:bodyPr>
          <a:lstStyle/>
          <a:p>
            <a:r>
              <a:rPr lang="en-US" altLang="en-US" sz="3600" b="1" dirty="0" err="1" smtClean="0"/>
              <a:t>Offeryn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ar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gyfer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cynllunio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strategol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yw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Dadansoddiad</a:t>
            </a:r>
            <a:r>
              <a:rPr lang="en-US" altLang="en-US" sz="3600" b="1" dirty="0" smtClean="0"/>
              <a:t> CGCB. </a:t>
            </a:r>
            <a:r>
              <a:rPr lang="en-US" altLang="en-US" sz="3600" b="1" dirty="0" err="1" smtClean="0"/>
              <a:t>Mae’n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cael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ei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ddefnyddio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i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werthuso’r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syniad</a:t>
            </a:r>
            <a:r>
              <a:rPr lang="en-US" altLang="en-US" sz="3600" b="1" dirty="0" smtClean="0"/>
              <a:t> am </a:t>
            </a:r>
            <a:r>
              <a:rPr lang="en-US" altLang="en-US" sz="3600" b="1" dirty="0" err="1" smtClean="0"/>
              <a:t>fusnes</a:t>
            </a:r>
            <a:r>
              <a:rPr lang="en-US" altLang="en-US" sz="3600" b="1" dirty="0" smtClean="0"/>
              <a:t>.</a:t>
            </a:r>
          </a:p>
          <a:p>
            <a:r>
              <a:rPr lang="en-US" altLang="en-US" sz="3600" b="1" dirty="0" smtClean="0"/>
              <a:t>Mae </a:t>
            </a:r>
            <a:r>
              <a:rPr lang="en-US" altLang="en-US" sz="3600" b="1" dirty="0" err="1" smtClean="0"/>
              <a:t>cynllunio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strategol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yn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eich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helpu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i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adnabod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eich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busnes</a:t>
            </a:r>
            <a:r>
              <a:rPr lang="en-US" altLang="en-US" sz="3600" b="1" dirty="0" smtClean="0"/>
              <a:t>, </a:t>
            </a:r>
            <a:r>
              <a:rPr lang="en-US" altLang="en-US" sz="3600" b="1" dirty="0" err="1" smtClean="0"/>
              <a:t>ei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gyfleoedd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a’r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problemau</a:t>
            </a:r>
            <a:r>
              <a:rPr lang="en-US" altLang="en-US" sz="3600" b="1" dirty="0" smtClean="0"/>
              <a:t> y </a:t>
            </a:r>
            <a:r>
              <a:rPr lang="en-US" altLang="en-US" sz="3600" b="1" dirty="0" err="1" smtClean="0"/>
              <a:t>gallech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eu</a:t>
            </a:r>
            <a:r>
              <a:rPr lang="en-US" altLang="en-US" sz="3600" b="1" dirty="0" smtClean="0"/>
              <a:t> </a:t>
            </a:r>
            <a:r>
              <a:rPr lang="en-US" altLang="en-US" sz="3600" b="1" dirty="0" err="1" smtClean="0"/>
              <a:t>hwynebu</a:t>
            </a:r>
            <a:r>
              <a:rPr lang="en-US" altLang="en-US" sz="3600" b="1" dirty="0" smtClean="0"/>
              <a:t>.</a:t>
            </a:r>
          </a:p>
          <a:p>
            <a:pPr marL="0" indent="0">
              <a:buNone/>
            </a:pPr>
            <a:endParaRPr lang="en-US" altLang="en-US" sz="3600" b="1" dirty="0"/>
          </a:p>
        </p:txBody>
      </p:sp>
      <p:pic>
        <p:nvPicPr>
          <p:cNvPr id="307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8263" y="1600200"/>
            <a:ext cx="3671887" cy="4924425"/>
          </a:xfrm>
          <a:noFill/>
          <a:ln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altLang="en-US" smtClean="0"/>
              <a:t>Erw_WBQ_National/Foundation_Enterprise and Employability_Challenge_Lesson_4_Resource_1</a:t>
            </a:r>
            <a:endParaRPr lang="pt-B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84" y="137170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806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6000" b="1" dirty="0" err="1" smtClean="0"/>
              <a:t>Pryd</a:t>
            </a:r>
            <a:r>
              <a:rPr lang="en-GB" sz="6000" b="1" dirty="0" smtClean="0"/>
              <a:t> </a:t>
            </a:r>
            <a:r>
              <a:rPr lang="en-GB" sz="6000" b="1" dirty="0" err="1" smtClean="0"/>
              <a:t>fyddech</a:t>
            </a:r>
            <a:r>
              <a:rPr lang="en-GB" sz="6000" b="1" dirty="0" smtClean="0"/>
              <a:t> </a:t>
            </a:r>
            <a:r>
              <a:rPr lang="en-GB" sz="6000" b="1" dirty="0" err="1" smtClean="0"/>
              <a:t>chi’n</a:t>
            </a:r>
            <a:r>
              <a:rPr lang="en-GB" sz="6000" b="1" dirty="0" smtClean="0"/>
              <a:t> </a:t>
            </a:r>
            <a:r>
              <a:rPr lang="en-GB" sz="6000" b="1" dirty="0" err="1" smtClean="0"/>
              <a:t>ei</a:t>
            </a:r>
            <a:r>
              <a:rPr lang="en-GB" sz="6000" b="1" dirty="0" smtClean="0"/>
              <a:t> </a:t>
            </a:r>
            <a:r>
              <a:rPr lang="en-GB" sz="6000" b="1" dirty="0" err="1" smtClean="0"/>
              <a:t>ddefnyddio</a:t>
            </a:r>
            <a:r>
              <a:rPr lang="en-GB" sz="6000" b="1" dirty="0" smtClean="0"/>
              <a:t>?</a:t>
            </a:r>
            <a:endParaRPr lang="en-GB" sz="60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323528" y="1196752"/>
            <a:ext cx="8709570" cy="5513784"/>
            <a:chOff x="323528" y="1196752"/>
            <a:chExt cx="8709570" cy="551378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4048" y="2991413"/>
              <a:ext cx="4029050" cy="3719123"/>
            </a:xfrm>
            <a:prstGeom prst="rect">
              <a:avLst/>
            </a:prstGeom>
          </p:spPr>
        </p:pic>
        <p:sp>
          <p:nvSpPr>
            <p:cNvPr id="7" name="AutoShape 2"/>
            <p:cNvSpPr>
              <a:spLocks noChangeArrowheads="1"/>
            </p:cNvSpPr>
            <p:nvPr/>
          </p:nvSpPr>
          <p:spPr bwMode="auto">
            <a:xfrm>
              <a:off x="323528" y="1196752"/>
              <a:ext cx="5760640" cy="4322762"/>
            </a:xfrm>
            <a:prstGeom prst="wedgeEllipseCallout">
              <a:avLst>
                <a:gd name="adj1" fmla="val 79004"/>
                <a:gd name="adj2" fmla="val 495"/>
              </a:avLst>
            </a:prstGeom>
            <a:noFill/>
            <a:ln w="9525" algn="in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Mae’n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gwneud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2 </a:t>
              </a:r>
              <a:r>
                <a:rPr kumimoji="0" lang="en-GB" altLang="en-US" sz="3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beth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3200" dirty="0" smtClean="0">
                  <a:latin typeface="Arial" pitchFamily="34" charset="0"/>
                  <a:cs typeface="Arial" pitchFamily="34" charset="0"/>
                </a:rPr>
                <a:t>1. </a:t>
              </a:r>
              <a:r>
                <a:rPr lang="en-US" altLang="en-US" sz="3200" dirty="0" err="1" smtClean="0">
                  <a:latin typeface="Arial" pitchFamily="34" charset="0"/>
                  <a:cs typeface="Arial" pitchFamily="34" charset="0"/>
                </a:rPr>
                <a:t>Cynllunio</a:t>
              </a:r>
              <a:r>
                <a:rPr lang="en-US" altLang="en-US" sz="32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en-US" sz="3200" dirty="0" err="1" smtClean="0">
                  <a:latin typeface="Arial" pitchFamily="34" charset="0"/>
                  <a:cs typeface="Arial" pitchFamily="34" charset="0"/>
                </a:rPr>
                <a:t>dyfodol</a:t>
              </a:r>
              <a:r>
                <a:rPr lang="en-US" altLang="en-US" sz="3200" dirty="0" smtClean="0">
                  <a:latin typeface="Arial" pitchFamily="34" charset="0"/>
                  <a:cs typeface="Arial" pitchFamily="34" charset="0"/>
                </a:rPr>
                <a:t> y </a:t>
              </a:r>
              <a:r>
                <a:rPr lang="en-US" altLang="en-US" sz="3200" dirty="0" err="1" smtClean="0">
                  <a:latin typeface="Arial" pitchFamily="34" charset="0"/>
                  <a:cs typeface="Arial" pitchFamily="34" charset="0"/>
                </a:rPr>
                <a:t>busnes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2. </a:t>
              </a:r>
              <a:r>
                <a:rPr kumimoji="0" lang="en-US" altLang="en-US" sz="3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Gallwch</a:t>
              </a:r>
              <a:r>
                <a:rPr kumimoji="0" lang="en-US" alt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en-US" sz="3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ddefnyddio</a:t>
              </a:r>
              <a:r>
                <a:rPr kumimoji="0" lang="en-US" alt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CGCB </a:t>
              </a:r>
              <a:r>
                <a:rPr kumimoji="0" lang="en-US" altLang="en-US" sz="3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ar</a:t>
              </a:r>
              <a:r>
                <a:rPr kumimoji="0" lang="en-US" alt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en-US" sz="3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gyfer</a:t>
              </a:r>
              <a:r>
                <a:rPr kumimoji="0" lang="en-US" alt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en-US" sz="3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pob</a:t>
              </a:r>
              <a:r>
                <a:rPr kumimoji="0" lang="en-US" alt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en-US" sz="3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syniad</a:t>
              </a:r>
              <a:r>
                <a:rPr kumimoji="0" lang="en-US" alt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en-US" sz="3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newydd</a:t>
              </a:r>
              <a:r>
                <a:rPr kumimoji="0" lang="en-US" alt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en-US" sz="3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er</a:t>
              </a:r>
              <a:r>
                <a:rPr kumimoji="0" lang="en-US" altLang="en-US" sz="3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en-US" sz="3200" b="0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mwyn</a:t>
              </a:r>
              <a:r>
                <a:rPr kumimoji="0" lang="en-US" altLang="en-US" sz="3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en-US" sz="3200" b="0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dewis</a:t>
              </a:r>
              <a:r>
                <a:rPr kumimoji="0" lang="en-US" altLang="en-US" sz="3200" b="0" i="0" u="none" strike="noStrike" cap="none" normalizeH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n-US" altLang="en-US" sz="3200" b="0" i="0" u="none" strike="noStrike" cap="none" normalizeH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cynnyrch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32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b="1" dirty="0" err="1" smtClean="0"/>
              <a:t>Senario</a:t>
            </a:r>
            <a:endParaRPr lang="en-GB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75756" y="5083537"/>
            <a:ext cx="6408712" cy="1569660"/>
          </a:xfrm>
          <a:prstGeom prst="rect">
            <a:avLst/>
          </a:prstGeom>
          <a:solidFill>
            <a:schemeClr val="accent6">
              <a:lumMod val="75000"/>
              <a:alpha val="23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dirty="0" err="1" smtClean="0"/>
              <a:t>Cyn</a:t>
            </a:r>
            <a:r>
              <a:rPr lang="en-GB" sz="3200" dirty="0" smtClean="0"/>
              <a:t> </a:t>
            </a:r>
            <a:r>
              <a:rPr lang="en-GB" sz="3200" dirty="0" err="1" smtClean="0"/>
              <a:t>i</a:t>
            </a:r>
            <a:r>
              <a:rPr lang="en-GB" sz="3200" dirty="0" smtClean="0"/>
              <a:t> chi </a:t>
            </a:r>
            <a:r>
              <a:rPr lang="en-GB" sz="3200" dirty="0" err="1" smtClean="0"/>
              <a:t>fynd</a:t>
            </a:r>
            <a:r>
              <a:rPr lang="en-GB" sz="3200" dirty="0" smtClean="0"/>
              <a:t> </a:t>
            </a:r>
            <a:r>
              <a:rPr lang="en-GB" sz="3200" dirty="0" err="1" smtClean="0"/>
              <a:t>i’ch</a:t>
            </a:r>
            <a:r>
              <a:rPr lang="en-GB" sz="3200" dirty="0" smtClean="0"/>
              <a:t> </a:t>
            </a:r>
            <a:r>
              <a:rPr lang="en-GB" sz="3200" dirty="0" err="1" smtClean="0"/>
              <a:t>cyfarfod</a:t>
            </a:r>
            <a:r>
              <a:rPr lang="en-GB" sz="3200" dirty="0" smtClean="0"/>
              <a:t> </a:t>
            </a:r>
            <a:r>
              <a:rPr lang="en-GB" sz="3200" dirty="0" err="1" smtClean="0"/>
              <a:t>busnes</a:t>
            </a:r>
            <a:r>
              <a:rPr lang="en-GB" sz="3200" dirty="0" smtClean="0"/>
              <a:t> </a:t>
            </a:r>
            <a:r>
              <a:rPr lang="en-GB" sz="3200" dirty="0" err="1" smtClean="0"/>
              <a:t>bydd</a:t>
            </a:r>
            <a:r>
              <a:rPr lang="en-GB" sz="3200" dirty="0" smtClean="0"/>
              <a:t> </a:t>
            </a:r>
            <a:r>
              <a:rPr lang="en-GB" sz="3200" dirty="0" err="1" smtClean="0"/>
              <a:t>angen</a:t>
            </a:r>
            <a:r>
              <a:rPr lang="en-GB" sz="3200" dirty="0" smtClean="0"/>
              <a:t> </a:t>
            </a:r>
            <a:r>
              <a:rPr lang="en-GB" sz="3200" dirty="0" err="1" smtClean="0"/>
              <a:t>i</a:t>
            </a:r>
            <a:r>
              <a:rPr lang="en-GB" sz="3200" dirty="0" smtClean="0"/>
              <a:t> chi </a:t>
            </a:r>
            <a:r>
              <a:rPr lang="en-GB" sz="3200" dirty="0" err="1" smtClean="0"/>
              <a:t>ddeall</a:t>
            </a:r>
            <a:r>
              <a:rPr lang="en-GB" sz="3200" dirty="0" smtClean="0"/>
              <a:t> </a:t>
            </a:r>
            <a:r>
              <a:rPr lang="en-GB" sz="3200" dirty="0" err="1" smtClean="0"/>
              <a:t>beth</a:t>
            </a:r>
            <a:r>
              <a:rPr lang="en-GB" sz="3200" dirty="0" smtClean="0"/>
              <a:t> </a:t>
            </a:r>
            <a:r>
              <a:rPr lang="en-GB" sz="3200" dirty="0" err="1" smtClean="0"/>
              <a:t>yn</a:t>
            </a:r>
            <a:r>
              <a:rPr lang="en-GB" sz="3200" dirty="0" smtClean="0"/>
              <a:t> union </a:t>
            </a:r>
            <a:r>
              <a:rPr lang="en-GB" sz="3200" dirty="0" err="1" smtClean="0"/>
              <a:t>yw</a:t>
            </a:r>
            <a:r>
              <a:rPr lang="en-GB" sz="3200" dirty="0" smtClean="0"/>
              <a:t> </a:t>
            </a:r>
            <a:r>
              <a:rPr lang="en-GB" sz="3200" dirty="0" err="1" smtClean="0"/>
              <a:t>dadansoddiad</a:t>
            </a:r>
            <a:r>
              <a:rPr lang="en-GB" sz="3200" dirty="0" smtClean="0"/>
              <a:t> CGCB.</a:t>
            </a:r>
            <a:endParaRPr lang="en-GB" sz="3200" dirty="0"/>
          </a:p>
        </p:txBody>
      </p:sp>
      <p:grpSp>
        <p:nvGrpSpPr>
          <p:cNvPr id="9" name="Group 5"/>
          <p:cNvGrpSpPr>
            <a:grpSpLocks/>
          </p:cNvGrpSpPr>
          <p:nvPr/>
        </p:nvGrpSpPr>
        <p:grpSpPr bwMode="auto">
          <a:xfrm rot="16200000">
            <a:off x="105125044" y="108560394"/>
            <a:ext cx="9185275" cy="3382963"/>
            <a:chOff x="104972607" y="108407603"/>
            <a:chExt cx="9185693" cy="3382974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972607" y="108407603"/>
              <a:ext cx="9185693" cy="33829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pic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105454036" y="108647991"/>
              <a:ext cx="8611348" cy="27433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763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3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You are a team of business management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763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3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consultants. A business has contacted you about their new product development. They need some help in deciding on a new product.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856299" y="1828165"/>
            <a:ext cx="7431486" cy="3201670"/>
            <a:chOff x="1049726" y="1084076"/>
            <a:chExt cx="91857" cy="33829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9726" y="1084076"/>
              <a:ext cx="91857" cy="338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chemeClr val="dk1">
                      <a:lumMod val="0"/>
                      <a:lumOff val="0"/>
                    </a:scheme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</p:pic>
        <p:sp>
          <p:nvSpPr>
            <p:cNvPr id="15" name="Text Box 4"/>
            <p:cNvSpPr txBox="1">
              <a:spLocks noChangeArrowheads="1"/>
            </p:cNvSpPr>
            <p:nvPr/>
          </p:nvSpPr>
          <p:spPr bwMode="auto">
            <a:xfrm>
              <a:off x="1054540" y="1086479"/>
              <a:ext cx="86113" cy="274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chemeClr val="dk1">
                      <a:lumMod val="0"/>
                      <a:lumOff val="0"/>
                    </a:scheme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rot="0" vert="horz" wrap="square" lIns="36576" tIns="36576" rIns="36576" bIns="36576" anchor="t" anchorCtr="0" upright="1">
              <a:noAutofit/>
            </a:bodyPr>
            <a:lstStyle/>
            <a:p>
              <a:pPr>
                <a:spcBef>
                  <a:spcPts val="770"/>
                </a:spcBef>
                <a:spcAft>
                  <a:spcPts val="0"/>
                </a:spcAft>
              </a:pPr>
              <a:r>
                <a:rPr lang="en-GB" sz="2800" kern="1200" dirty="0" err="1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Rydych</a:t>
              </a:r>
              <a:r>
                <a:rPr lang="en-GB" sz="2800" kern="1200" dirty="0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 </a:t>
              </a:r>
              <a:r>
                <a:rPr lang="en-GB" sz="2800" kern="1200" dirty="0" err="1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chi’n</a:t>
              </a:r>
              <a:r>
                <a:rPr lang="en-GB" sz="2800" kern="1200" dirty="0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 </a:t>
              </a:r>
              <a:r>
                <a:rPr lang="en-GB" sz="2800" kern="1200" dirty="0" err="1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dîm</a:t>
              </a:r>
              <a:r>
                <a:rPr lang="en-GB" sz="2800" kern="1200" dirty="0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 o </a:t>
              </a:r>
              <a:r>
                <a:rPr lang="en-GB" sz="2800" kern="1200" dirty="0" err="1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Ymgynghorwyr</a:t>
              </a:r>
              <a:r>
                <a:rPr lang="en-GB" sz="2800" kern="1200" dirty="0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 </a:t>
              </a:r>
              <a:r>
                <a:rPr lang="en-GB" sz="2800" kern="1200" dirty="0" err="1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rheoli</a:t>
              </a:r>
              <a:r>
                <a:rPr lang="en-GB" sz="2800" kern="1200" dirty="0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 </a:t>
              </a:r>
              <a:r>
                <a:rPr lang="en-GB" sz="2800" kern="1200" dirty="0" err="1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busnes</a:t>
              </a:r>
              <a:r>
                <a:rPr lang="en-GB" sz="2800" kern="1400" dirty="0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. Mae </a:t>
              </a:r>
              <a:r>
                <a:rPr lang="en-GB" sz="2800" kern="1400" dirty="0" err="1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busnes</a:t>
              </a:r>
              <a:r>
                <a:rPr lang="en-GB" sz="2800" kern="1400" dirty="0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 </a:t>
              </a:r>
              <a:r>
                <a:rPr lang="en-GB" sz="2800" kern="1400" dirty="0" err="1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wedi</a:t>
              </a:r>
              <a:r>
                <a:rPr lang="en-GB" sz="2800" kern="1400" dirty="0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 </a:t>
              </a:r>
              <a:r>
                <a:rPr lang="en-GB" sz="2800" kern="1400" dirty="0" err="1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cysylltu</a:t>
              </a:r>
              <a:r>
                <a:rPr lang="en-GB" sz="2800" kern="1400" dirty="0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 â chi </a:t>
              </a:r>
              <a:r>
                <a:rPr lang="en-GB" sz="2800" kern="1400" dirty="0" err="1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yngl</a:t>
              </a:r>
              <a:r>
                <a:rPr lang="cy-GB" sz="2800" kern="1400" dirty="0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ŷn â datblygu cynnyrch newydd. Mae angen cymorth arnynt i ddewis cynnyrch newydd</a:t>
              </a:r>
              <a:r>
                <a:rPr lang="en-GB" sz="2800" kern="1400" dirty="0" smtClean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.</a:t>
              </a:r>
              <a:endParaRPr lang="en-GB" sz="2800" kern="1400" dirty="0">
                <a:solidFill>
                  <a:srgbClr val="000000"/>
                </a:solidFill>
                <a:effectLst/>
                <a:latin typeface="Calibri"/>
                <a:ea typeface="Times New Roman"/>
              </a:endParaRP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95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881" y="0"/>
            <a:ext cx="2143125" cy="21431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0630" y="6384775"/>
            <a:ext cx="8753202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err="1" smtClean="0"/>
              <a:t>Ddim</a:t>
            </a:r>
            <a:r>
              <a:rPr lang="en-GB" sz="2400" dirty="0" smtClean="0"/>
              <a:t> </a:t>
            </a:r>
            <a:r>
              <a:rPr lang="en-GB" sz="2400" dirty="0" err="1" smtClean="0"/>
              <a:t>yn</a:t>
            </a:r>
            <a:r>
              <a:rPr lang="en-GB" sz="2400" dirty="0" smtClean="0"/>
              <a:t> </a:t>
            </a:r>
            <a:r>
              <a:rPr lang="en-GB" sz="2400" dirty="0" err="1" smtClean="0"/>
              <a:t>siŵr</a:t>
            </a:r>
            <a:r>
              <a:rPr lang="en-GB" sz="2400" dirty="0" smtClean="0"/>
              <a:t> </a:t>
            </a:r>
            <a:r>
              <a:rPr lang="en-GB" sz="2400" dirty="0" err="1" smtClean="0"/>
              <a:t>ble</a:t>
            </a:r>
            <a:r>
              <a:rPr lang="en-GB" sz="2400" dirty="0" smtClean="0"/>
              <a:t> </a:t>
            </a:r>
            <a:r>
              <a:rPr lang="en-GB" sz="2400" dirty="0" err="1" smtClean="0"/>
              <a:t>mae</a:t>
            </a:r>
            <a:r>
              <a:rPr lang="en-GB" sz="2400" dirty="0" smtClean="0"/>
              <a:t> </a:t>
            </a:r>
            <a:r>
              <a:rPr lang="en-GB" sz="2400" dirty="0" err="1" smtClean="0"/>
              <a:t>eich</a:t>
            </a:r>
            <a:r>
              <a:rPr lang="en-GB" sz="2400" dirty="0" smtClean="0"/>
              <a:t> </a:t>
            </a:r>
            <a:r>
              <a:rPr lang="en-GB" sz="2400" dirty="0" err="1" smtClean="0"/>
              <a:t>busnes</a:t>
            </a:r>
            <a:r>
              <a:rPr lang="en-GB" sz="2400" dirty="0" smtClean="0"/>
              <a:t> </a:t>
            </a:r>
            <a:r>
              <a:rPr lang="en-GB" sz="2400" dirty="0" err="1" smtClean="0"/>
              <a:t>yn</a:t>
            </a:r>
            <a:r>
              <a:rPr lang="en-GB" sz="2400" dirty="0" smtClean="0"/>
              <a:t> </a:t>
            </a:r>
            <a:r>
              <a:rPr lang="en-GB" sz="2400" dirty="0" err="1" smtClean="0"/>
              <a:t>mynd</a:t>
            </a:r>
            <a:r>
              <a:rPr lang="en-GB" sz="2400" dirty="0" smtClean="0"/>
              <a:t>. Gall CGCB </a:t>
            </a:r>
            <a:r>
              <a:rPr lang="en-GB" sz="2400" dirty="0" err="1" smtClean="0"/>
              <a:t>eich</a:t>
            </a:r>
            <a:r>
              <a:rPr lang="en-GB" sz="2400" dirty="0" smtClean="0"/>
              <a:t> </a:t>
            </a:r>
            <a:r>
              <a:rPr lang="en-GB" sz="2400" dirty="0" err="1" smtClean="0"/>
              <a:t>helpu</a:t>
            </a:r>
            <a:r>
              <a:rPr lang="en-GB" sz="2400" dirty="0" smtClean="0"/>
              <a:t> </a:t>
            </a:r>
            <a:r>
              <a:rPr lang="en-GB" sz="2400" dirty="0" err="1" smtClean="0"/>
              <a:t>i</a:t>
            </a:r>
            <a:r>
              <a:rPr lang="en-GB" sz="2400" dirty="0" smtClean="0"/>
              <a:t> </a:t>
            </a:r>
            <a:r>
              <a:rPr lang="en-GB" sz="2400" dirty="0" err="1" smtClean="0"/>
              <a:t>ganfod</a:t>
            </a:r>
            <a:r>
              <a:rPr lang="en-GB" sz="2400" dirty="0" smtClean="0"/>
              <a:t> y </a:t>
            </a:r>
            <a:r>
              <a:rPr lang="en-GB" sz="2400" dirty="0" err="1" smtClean="0"/>
              <a:t>ffordd</a:t>
            </a:r>
            <a:r>
              <a:rPr lang="en-GB" sz="2400" dirty="0" smtClean="0"/>
              <a:t>. </a:t>
            </a:r>
            <a:endParaRPr lang="en-GB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99" y="3387913"/>
            <a:ext cx="2336137" cy="29968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33712" y="904152"/>
            <a:ext cx="3463280" cy="2019672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isometricOffAxis2Top"/>
            <a:lightRig rig="twoPt" dir="t">
              <a:rot lat="0" lon="0" rev="4200000"/>
            </a:lightRig>
          </a:scene3d>
          <a:sp3d extrusionH="508000" prstMaterial="clear">
            <a:bevelT w="88900" h="8890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1940916" y="3887370"/>
            <a:ext cx="3463280" cy="2019672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isometricOffAxis2Top"/>
            <a:lightRig rig="twoPt" dir="t">
              <a:rot lat="0" lon="0" rev="4200000"/>
            </a:lightRig>
          </a:scene3d>
          <a:sp3d extrusionH="508000" prstMaterial="clear">
            <a:bevelT w="88900" h="8890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2633465" y="2910179"/>
            <a:ext cx="3463280" cy="2019672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isometricOffAxis2Top"/>
            <a:lightRig rig="twoPt" dir="t">
              <a:rot lat="0" lon="0" rev="4200000"/>
            </a:lightRig>
          </a:scene3d>
          <a:sp3d extrusionH="508000" prstMaterial="clear">
            <a:bevelT w="88900" h="8890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336599" y="1900343"/>
            <a:ext cx="3463280" cy="2019672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isometricOffAxis2Top"/>
            <a:lightRig rig="twoPt" dir="t">
              <a:rot lat="0" lon="0" rev="4200000"/>
            </a:lightRig>
          </a:scene3d>
          <a:sp3d extrusionH="508000" prstMaterial="clear">
            <a:bevelT w="88900" h="8890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 rot="623274">
            <a:off x="2300957" y="4574040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err="1" smtClean="0"/>
              <a:t>Cryfderau</a:t>
            </a:r>
            <a:endParaRPr lang="en-GB" sz="3600" dirty="0"/>
          </a:p>
        </p:txBody>
      </p:sp>
      <p:sp>
        <p:nvSpPr>
          <p:cNvPr id="8" name="TextBox 7"/>
          <p:cNvSpPr txBox="1"/>
          <p:nvPr/>
        </p:nvSpPr>
        <p:spPr>
          <a:xfrm rot="400529">
            <a:off x="2988324" y="3599339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err="1" smtClean="0"/>
              <a:t>Gwendidau</a:t>
            </a:r>
            <a:endParaRPr lang="en-GB" sz="3600" dirty="0"/>
          </a:p>
        </p:txBody>
      </p:sp>
      <p:sp>
        <p:nvSpPr>
          <p:cNvPr id="9" name="TextBox 8"/>
          <p:cNvSpPr txBox="1"/>
          <p:nvPr/>
        </p:nvSpPr>
        <p:spPr>
          <a:xfrm rot="581026">
            <a:off x="3527942" y="2591227"/>
            <a:ext cx="2852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err="1" smtClean="0"/>
              <a:t>Cyfleoedd</a:t>
            </a:r>
            <a:endParaRPr lang="en-GB" sz="3600" dirty="0"/>
          </a:p>
        </p:txBody>
      </p:sp>
      <p:sp>
        <p:nvSpPr>
          <p:cNvPr id="10" name="TextBox 9"/>
          <p:cNvSpPr txBox="1"/>
          <p:nvPr/>
        </p:nvSpPr>
        <p:spPr>
          <a:xfrm rot="533615">
            <a:off x="4533204" y="1583114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err="1" smtClean="0"/>
              <a:t>Bygythiadau</a:t>
            </a:r>
            <a:endParaRPr lang="en-GB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7511856" y="102066"/>
            <a:ext cx="1451976" cy="341632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err="1" smtClean="0"/>
              <a:t>Nawr</a:t>
            </a:r>
            <a:r>
              <a:rPr lang="en-GB" sz="2400" dirty="0" smtClean="0"/>
              <a:t> </a:t>
            </a:r>
            <a:r>
              <a:rPr lang="en-GB" sz="2400" dirty="0" err="1" smtClean="0"/>
              <a:t>mae</a:t>
            </a:r>
            <a:r>
              <a:rPr lang="en-GB" sz="2400" dirty="0" smtClean="0"/>
              <a:t> </a:t>
            </a:r>
            <a:r>
              <a:rPr lang="en-GB" sz="2400" dirty="0" err="1" smtClean="0"/>
              <a:t>gennych</a:t>
            </a:r>
            <a:r>
              <a:rPr lang="en-GB" sz="2400" dirty="0" smtClean="0"/>
              <a:t> chi well </a:t>
            </a:r>
            <a:r>
              <a:rPr lang="en-GB" sz="2400" dirty="0" err="1" smtClean="0"/>
              <a:t>syniad</a:t>
            </a:r>
            <a:r>
              <a:rPr lang="en-GB" sz="2400" dirty="0" smtClean="0"/>
              <a:t> o </a:t>
            </a:r>
            <a:r>
              <a:rPr lang="en-GB" sz="2400" dirty="0" err="1" smtClean="0"/>
              <a:t>ble</a:t>
            </a:r>
            <a:r>
              <a:rPr lang="en-GB" sz="2400" dirty="0" smtClean="0"/>
              <a:t> </a:t>
            </a:r>
            <a:r>
              <a:rPr lang="en-GB" sz="2400" dirty="0" err="1" smtClean="0"/>
              <a:t>mae</a:t>
            </a:r>
            <a:r>
              <a:rPr lang="en-GB" sz="2400" dirty="0" smtClean="0"/>
              <a:t> </a:t>
            </a:r>
            <a:r>
              <a:rPr lang="en-GB" sz="2400" dirty="0" err="1" smtClean="0"/>
              <a:t>eich</a:t>
            </a:r>
            <a:r>
              <a:rPr lang="en-GB" sz="2400" dirty="0" smtClean="0"/>
              <a:t> </a:t>
            </a:r>
            <a:r>
              <a:rPr lang="en-GB" sz="2400" dirty="0" err="1" smtClean="0"/>
              <a:t>busnes</a:t>
            </a:r>
            <a:r>
              <a:rPr lang="en-GB" sz="2400" dirty="0" smtClean="0"/>
              <a:t> </a:t>
            </a:r>
            <a:r>
              <a:rPr lang="en-GB" sz="2400" dirty="0" err="1" smtClean="0"/>
              <a:t>yn</a:t>
            </a:r>
            <a:r>
              <a:rPr lang="en-GB" sz="2400" dirty="0" smtClean="0"/>
              <a:t> </a:t>
            </a:r>
            <a:r>
              <a:rPr lang="en-GB" sz="2400" dirty="0" err="1" smtClean="0"/>
              <a:t>mynd</a:t>
            </a:r>
            <a:endParaRPr lang="en-GB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6059881" y="4929851"/>
            <a:ext cx="2903951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fewnol</a:t>
            </a:r>
            <a:r>
              <a:rPr lang="en-GB" dirty="0" smtClean="0"/>
              <a:t>, </a:t>
            </a:r>
            <a:r>
              <a:rPr lang="en-GB" dirty="0" err="1" smtClean="0"/>
              <a:t>beth</a:t>
            </a:r>
            <a:r>
              <a:rPr lang="en-GB" dirty="0" smtClean="0"/>
              <a:t> </a:t>
            </a:r>
            <a:r>
              <a:rPr lang="en-GB" dirty="0" err="1" smtClean="0"/>
              <a:t>sy’n</a:t>
            </a:r>
            <a:r>
              <a:rPr lang="en-GB" dirty="0" smtClean="0"/>
              <a:t> </a:t>
            </a:r>
            <a:r>
              <a:rPr lang="en-GB" dirty="0" err="1" smtClean="0"/>
              <a:t>dda</a:t>
            </a:r>
            <a:r>
              <a:rPr lang="en-GB" dirty="0" smtClean="0"/>
              <a:t> am </a:t>
            </a:r>
            <a:r>
              <a:rPr lang="en-GB" dirty="0" err="1" smtClean="0"/>
              <a:t>eich</a:t>
            </a:r>
            <a:r>
              <a:rPr lang="en-GB" dirty="0" smtClean="0"/>
              <a:t> </a:t>
            </a:r>
            <a:r>
              <a:rPr lang="en-GB" dirty="0" err="1" smtClean="0"/>
              <a:t>busnes</a:t>
            </a:r>
            <a:r>
              <a:rPr lang="en-GB" dirty="0" smtClean="0"/>
              <a:t>  chi?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70823" y="2935311"/>
            <a:ext cx="2903951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fewnol</a:t>
            </a:r>
            <a:r>
              <a:rPr lang="en-GB" dirty="0" smtClean="0"/>
              <a:t>, </a:t>
            </a:r>
            <a:r>
              <a:rPr lang="en-GB" dirty="0" err="1" smtClean="0"/>
              <a:t>beth</a:t>
            </a:r>
            <a:r>
              <a:rPr lang="en-GB" dirty="0" smtClean="0"/>
              <a:t> </a:t>
            </a:r>
            <a:r>
              <a:rPr lang="en-GB" dirty="0" err="1" smtClean="0"/>
              <a:t>sy’n</a:t>
            </a:r>
            <a:r>
              <a:rPr lang="en-GB" dirty="0" smtClean="0"/>
              <a:t> </a:t>
            </a:r>
            <a:r>
              <a:rPr lang="en-GB" dirty="0" err="1" smtClean="0"/>
              <a:t>llai</a:t>
            </a:r>
            <a:r>
              <a:rPr lang="en-GB" dirty="0" smtClean="0"/>
              <a:t> </a:t>
            </a:r>
            <a:r>
              <a:rPr lang="en-GB" dirty="0" err="1" smtClean="0"/>
              <a:t>boddhaol</a:t>
            </a:r>
            <a:r>
              <a:rPr lang="en-GB" dirty="0" smtClean="0"/>
              <a:t> am </a:t>
            </a:r>
            <a:r>
              <a:rPr lang="en-GB" dirty="0" err="1" smtClean="0"/>
              <a:t>eich</a:t>
            </a:r>
            <a:r>
              <a:rPr lang="en-GB" dirty="0" smtClean="0"/>
              <a:t> </a:t>
            </a:r>
            <a:r>
              <a:rPr lang="en-GB" dirty="0" err="1" smtClean="0"/>
              <a:t>busnes</a:t>
            </a:r>
            <a:r>
              <a:rPr lang="en-GB" dirty="0" smtClean="0"/>
              <a:t> chi?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70824" y="1772816"/>
            <a:ext cx="3265775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allanol</a:t>
            </a:r>
            <a:r>
              <a:rPr lang="en-GB" dirty="0" smtClean="0"/>
              <a:t>, </a:t>
            </a:r>
            <a:r>
              <a:rPr lang="en-GB" dirty="0" err="1" smtClean="0"/>
              <a:t>oes</a:t>
            </a:r>
            <a:r>
              <a:rPr lang="en-GB" dirty="0" smtClean="0"/>
              <a:t> </a:t>
            </a:r>
            <a:r>
              <a:rPr lang="en-GB" dirty="0" err="1" smtClean="0"/>
              <a:t>cyfleoedd</a:t>
            </a:r>
            <a:r>
              <a:rPr lang="en-GB" dirty="0" smtClean="0"/>
              <a:t> 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ehangu</a:t>
            </a:r>
            <a:r>
              <a:rPr lang="en-GB" dirty="0" smtClean="0"/>
              <a:t> </a:t>
            </a:r>
            <a:r>
              <a:rPr lang="en-GB" dirty="0" err="1" smtClean="0"/>
              <a:t>neu</a:t>
            </a:r>
            <a:r>
              <a:rPr lang="en-GB" dirty="0" smtClean="0"/>
              <a:t> </a:t>
            </a:r>
            <a:r>
              <a:rPr lang="en-GB" dirty="0" err="1" smtClean="0"/>
              <a:t>wella’ch</a:t>
            </a:r>
            <a:r>
              <a:rPr lang="en-GB" dirty="0" smtClean="0"/>
              <a:t> </a:t>
            </a:r>
            <a:r>
              <a:rPr lang="en-GB" dirty="0" err="1" smtClean="0"/>
              <a:t>busnes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461154" y="580986"/>
            <a:ext cx="2903951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allanol</a:t>
            </a:r>
            <a:r>
              <a:rPr lang="en-GB" dirty="0" smtClean="0"/>
              <a:t>, pa </a:t>
            </a:r>
            <a:r>
              <a:rPr lang="en-GB" dirty="0" err="1" smtClean="0"/>
              <a:t>broblemau</a:t>
            </a:r>
            <a:r>
              <a:rPr lang="en-GB" dirty="0" smtClean="0"/>
              <a:t> </a:t>
            </a:r>
            <a:r>
              <a:rPr lang="en-GB" dirty="0" err="1" smtClean="0"/>
              <a:t>allai</a:t>
            </a:r>
            <a:r>
              <a:rPr lang="en-GB" dirty="0" smtClean="0"/>
              <a:t> </a:t>
            </a:r>
            <a:r>
              <a:rPr lang="en-GB" dirty="0" err="1" smtClean="0"/>
              <a:t>eich</a:t>
            </a:r>
            <a:r>
              <a:rPr lang="en-GB" dirty="0" smtClean="0"/>
              <a:t> </a:t>
            </a:r>
            <a:r>
              <a:rPr lang="en-GB" dirty="0" err="1" smtClean="0"/>
              <a:t>busnes</a:t>
            </a:r>
            <a:r>
              <a:rPr lang="en-GB" dirty="0" smtClean="0"/>
              <a:t> </a:t>
            </a:r>
            <a:r>
              <a:rPr lang="en-GB" dirty="0" err="1" smtClean="0"/>
              <a:t>eu</a:t>
            </a:r>
            <a:r>
              <a:rPr lang="en-GB" dirty="0" smtClean="0"/>
              <a:t> </a:t>
            </a:r>
            <a:r>
              <a:rPr lang="en-GB" dirty="0" err="1" smtClean="0"/>
              <a:t>hwynebu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30" y="112635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1013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 animBg="1"/>
      <p:bldP spid="2" grpId="0" animBg="1"/>
      <p:bldP spid="4" grpId="0" animBg="1"/>
      <p:bldP spid="5" grpId="0" animBg="1"/>
      <p:bldP spid="7" grpId="0"/>
      <p:bldP spid="8" grpId="0"/>
      <p:bldP spid="9" grpId="0"/>
      <p:bldP spid="10" grpId="0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1556792"/>
            <a:ext cx="459105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304800" y="1899743"/>
            <a:ext cx="1752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 b="1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Mewnolion</a:t>
            </a:r>
            <a:endParaRPr lang="en-US" altLang="en-US" sz="2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7405255" y="4206709"/>
            <a:ext cx="152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Allanolion</a:t>
            </a:r>
            <a:endParaRPr lang="en-US" altLang="en-US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2" name="Right Arrow 1"/>
          <p:cNvSpPr/>
          <p:nvPr/>
        </p:nvSpPr>
        <p:spPr>
          <a:xfrm>
            <a:off x="304801" y="2050472"/>
            <a:ext cx="1981200" cy="974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 flipH="1">
            <a:off x="6858000" y="4359275"/>
            <a:ext cx="2057400" cy="974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Sut</a:t>
            </a:r>
            <a:r>
              <a:rPr lang="en-GB" dirty="0" smtClean="0"/>
              <a:t> </a:t>
            </a:r>
            <a:r>
              <a:rPr lang="en-GB" dirty="0" err="1" smtClean="0"/>
              <a:t>ydw</a:t>
            </a:r>
            <a:r>
              <a:rPr lang="en-GB" dirty="0" smtClean="0"/>
              <a:t> </a:t>
            </a:r>
            <a:r>
              <a:rPr lang="en-GB" dirty="0" err="1" smtClean="0"/>
              <a:t>i’n</a:t>
            </a:r>
            <a:r>
              <a:rPr lang="en-GB" dirty="0" smtClean="0"/>
              <a:t> </a:t>
            </a:r>
            <a:r>
              <a:rPr lang="en-GB" dirty="0" err="1" smtClean="0"/>
              <a:t>trefnu</a:t>
            </a:r>
            <a:r>
              <a:rPr lang="en-GB" dirty="0" smtClean="0"/>
              <a:t> </a:t>
            </a:r>
            <a:r>
              <a:rPr lang="en-GB" dirty="0" err="1" smtClean="0"/>
              <a:t>fy</a:t>
            </a:r>
            <a:r>
              <a:rPr lang="en-GB" dirty="0" smtClean="0"/>
              <a:t> </a:t>
            </a:r>
            <a:r>
              <a:rPr lang="en-GB" dirty="0" err="1" smtClean="0"/>
              <a:t>nadansoddiad</a:t>
            </a:r>
            <a:r>
              <a:rPr lang="en-GB" dirty="0" smtClean="0"/>
              <a:t>?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699" y="3364244"/>
            <a:ext cx="722297" cy="12618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23928" y="3142748"/>
            <a:ext cx="2088232" cy="1077218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dirty="0" err="1" smtClean="0"/>
              <a:t>Syniad</a:t>
            </a:r>
            <a:r>
              <a:rPr lang="en-GB" sz="3200" dirty="0" smtClean="0"/>
              <a:t> am </a:t>
            </a:r>
            <a:r>
              <a:rPr lang="en-GB" sz="3200" dirty="0" err="1" smtClean="0"/>
              <a:t>fusnes</a:t>
            </a:r>
            <a:endParaRPr lang="en-GB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67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9" grpId="0"/>
      <p:bldP spid="30730" grpId="0"/>
      <p:bldP spid="2" grpId="0" animBg="1"/>
      <p:bldP spid="8" grpId="0" animBg="1"/>
      <p:bldP spid="3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104745784" y="108148644"/>
            <a:ext cx="5153409" cy="3639900"/>
            <a:chOff x="105297890" y="106842910"/>
            <a:chExt cx="9774620" cy="6653049"/>
          </a:xfrm>
        </p:grpSpPr>
        <p:cxnSp>
          <p:nvCxnSpPr>
            <p:cNvPr id="1035" name="AutoShape 11"/>
            <p:cNvCxnSpPr>
              <a:cxnSpLocks noChangeShapeType="1"/>
            </p:cNvCxnSpPr>
            <p:nvPr/>
          </p:nvCxnSpPr>
          <p:spPr bwMode="auto">
            <a:xfrm flipH="1">
              <a:off x="110122139" y="106842910"/>
              <a:ext cx="15765" cy="6653049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1036" name="AutoShape 12"/>
            <p:cNvCxnSpPr>
              <a:cxnSpLocks noChangeShapeType="1"/>
            </p:cNvCxnSpPr>
            <p:nvPr/>
          </p:nvCxnSpPr>
          <p:spPr bwMode="auto">
            <a:xfrm>
              <a:off x="105297890" y="110405917"/>
              <a:ext cx="9774620" cy="0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sp>
          <p:nvSpPr>
            <p:cNvPr id="9" name="AutoShape 13"/>
            <p:cNvSpPr>
              <a:spLocks noChangeArrowheads="1"/>
            </p:cNvSpPr>
            <p:nvPr/>
          </p:nvSpPr>
          <p:spPr bwMode="auto">
            <a:xfrm>
              <a:off x="108939725" y="109318098"/>
              <a:ext cx="2822027" cy="2191405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317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What is your business idea (or the business you are studying)? Use this box to describe it.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05486582" y="107047205"/>
              <a:ext cx="2428875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Strengths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1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111591779" y="107047205"/>
              <a:ext cx="3114675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Weaknesses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2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105399708" y="110562915"/>
              <a:ext cx="3390900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Opportunities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3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112754651" y="110484089"/>
              <a:ext cx="1924050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Threats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</p:grpSp>
      <p:grpSp>
        <p:nvGrpSpPr>
          <p:cNvPr id="14" name="Group 18"/>
          <p:cNvGrpSpPr>
            <a:grpSpLocks/>
          </p:cNvGrpSpPr>
          <p:nvPr/>
        </p:nvGrpSpPr>
        <p:grpSpPr bwMode="auto">
          <a:xfrm>
            <a:off x="729318" y="548680"/>
            <a:ext cx="7615237" cy="5943600"/>
            <a:chOff x="105297890" y="106842910"/>
            <a:chExt cx="9774620" cy="6653049"/>
          </a:xfrm>
        </p:grpSpPr>
        <p:cxnSp>
          <p:nvCxnSpPr>
            <p:cNvPr id="1043" name="AutoShape 19"/>
            <p:cNvCxnSpPr>
              <a:cxnSpLocks noChangeShapeType="1"/>
            </p:cNvCxnSpPr>
            <p:nvPr/>
          </p:nvCxnSpPr>
          <p:spPr bwMode="auto">
            <a:xfrm flipH="1">
              <a:off x="110122139" y="106842910"/>
              <a:ext cx="15765" cy="6653049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1044" name="AutoShape 20"/>
            <p:cNvCxnSpPr>
              <a:cxnSpLocks noChangeShapeType="1"/>
            </p:cNvCxnSpPr>
            <p:nvPr/>
          </p:nvCxnSpPr>
          <p:spPr bwMode="auto">
            <a:xfrm>
              <a:off x="105297890" y="110405917"/>
              <a:ext cx="9774620" cy="0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sp>
          <p:nvSpPr>
            <p:cNvPr id="15" name="AutoShape 21"/>
            <p:cNvSpPr>
              <a:spLocks noChangeArrowheads="1"/>
            </p:cNvSpPr>
            <p:nvPr/>
          </p:nvSpPr>
          <p:spPr bwMode="auto">
            <a:xfrm>
              <a:off x="109305938" y="109744623"/>
              <a:ext cx="1756108" cy="2176284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317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2000" dirty="0" err="1" smtClean="0">
                  <a:latin typeface="Arial" pitchFamily="34" charset="0"/>
                  <a:cs typeface="Arial" pitchFamily="34" charset="0"/>
                </a:rPr>
                <a:t>Fy</a:t>
              </a:r>
              <a:r>
                <a:rPr lang="en-US" alt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en-US" sz="2000" dirty="0" err="1" smtClean="0">
                  <a:latin typeface="Arial" pitchFamily="34" charset="0"/>
                  <a:cs typeface="Arial" pitchFamily="34" charset="0"/>
                </a:rPr>
                <a:t>musnes</a:t>
              </a:r>
              <a:r>
                <a:rPr lang="en-US" alt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en-US" sz="2000" dirty="0" err="1" smtClean="0">
                  <a:latin typeface="Arial" pitchFamily="34" charset="0"/>
                  <a:cs typeface="Arial" pitchFamily="34" charset="0"/>
                </a:rPr>
                <a:t>i</a:t>
              </a:r>
              <a:r>
                <a:rPr lang="en-US" alt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en-US" sz="2000" dirty="0" err="1" smtClean="0">
                  <a:latin typeface="Arial" pitchFamily="34" charset="0"/>
                  <a:cs typeface="Arial" pitchFamily="34" charset="0"/>
                </a:rPr>
                <a:t>yw</a:t>
              </a:r>
              <a:r>
                <a:rPr lang="en-US" alt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en-US" sz="2000" dirty="0" err="1" smtClean="0">
                  <a:latin typeface="Arial" pitchFamily="34" charset="0"/>
                  <a:cs typeface="Arial" pitchFamily="34" charset="0"/>
                </a:rPr>
                <a:t>gwerthu</a:t>
              </a:r>
              <a:r>
                <a:rPr lang="en-US" alt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en-US" sz="2000" dirty="0" err="1" smtClean="0">
                  <a:latin typeface="Arial" pitchFamily="34" charset="0"/>
                  <a:cs typeface="Arial" pitchFamily="34" charset="0"/>
                </a:rPr>
                <a:t>deunydd</a:t>
              </a:r>
              <a:r>
                <a:rPr lang="en-US" alt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en-US" sz="2000" dirty="0" err="1" smtClean="0">
                  <a:latin typeface="Arial" pitchFamily="34" charset="0"/>
                  <a:cs typeface="Arial" pitchFamily="34" charset="0"/>
                </a:rPr>
                <a:t>ysgrifennu</a:t>
              </a:r>
              <a:r>
                <a:rPr lang="en-US" alt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en-US" sz="2000" dirty="0" err="1" smtClean="0">
                  <a:latin typeface="Arial" pitchFamily="34" charset="0"/>
                  <a:cs typeface="Arial" pitchFamily="34" charset="0"/>
                </a:rPr>
                <a:t>yn</a:t>
              </a:r>
              <a:r>
                <a:rPr lang="en-US" alt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en-US" sz="2000" dirty="0" err="1" smtClean="0">
                  <a:latin typeface="Arial" pitchFamily="34" charset="0"/>
                  <a:cs typeface="Arial" pitchFamily="34" charset="0"/>
                </a:rPr>
                <a:t>yr</a:t>
              </a:r>
              <a:r>
                <a:rPr lang="en-US" altLang="en-US" sz="20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altLang="en-US" sz="2000" dirty="0" err="1" smtClean="0">
                  <a:latin typeface="Arial" pitchFamily="34" charset="0"/>
                  <a:cs typeface="Arial" pitchFamily="34" charset="0"/>
                </a:rPr>
                <a:t>ysgol</a:t>
              </a:r>
              <a:r>
                <a:rPr kumimoji="0" lang="en-US" alt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</a:p>
          </p:txBody>
        </p:sp>
        <p:sp>
          <p:nvSpPr>
            <p:cNvPr id="16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105486582" y="107047205"/>
              <a:ext cx="2428875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dirty="0" err="1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Cryfderau</a:t>
              </a:r>
              <a:endParaRPr lang="en-GB" sz="3600" b="1" kern="10" spc="0" dirty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7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111591779" y="107047205"/>
              <a:ext cx="3114675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dirty="0" err="1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Gwendidau</a:t>
              </a:r>
              <a:endParaRPr lang="en-GB" sz="3600" b="1" kern="10" spc="0" dirty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8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105399708" y="110562915"/>
              <a:ext cx="3390900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dirty="0" err="1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latin typeface="Arial Black"/>
                </a:rPr>
                <a:t>Cyfleoedd</a:t>
              </a:r>
              <a:endParaRPr lang="en-GB" sz="3600" b="1" kern="10" spc="0" dirty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9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111591779" y="110484089"/>
              <a:ext cx="3086921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dirty="0" err="1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Bygythiadau</a:t>
              </a:r>
              <a:endParaRPr lang="en-GB" sz="3600" b="1" kern="10" spc="0" dirty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67544" y="1462760"/>
            <a:ext cx="381642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Dim </a:t>
            </a:r>
            <a:r>
              <a:rPr lang="en-GB" sz="2400" dirty="0" err="1" smtClean="0"/>
              <a:t>cystadleuaeth</a:t>
            </a:r>
            <a:r>
              <a:rPr lang="en-GB" sz="24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Mae </a:t>
            </a:r>
            <a:r>
              <a:rPr lang="en-GB" sz="2400" dirty="0" err="1" smtClean="0"/>
              <a:t>angen</a:t>
            </a:r>
            <a:r>
              <a:rPr lang="en-GB" sz="2400" dirty="0" smtClean="0"/>
              <a:t> </a:t>
            </a:r>
            <a:r>
              <a:rPr lang="en-GB" sz="2400" dirty="0" err="1" smtClean="0"/>
              <a:t>deunydd</a:t>
            </a:r>
            <a:r>
              <a:rPr lang="en-GB" sz="2400" dirty="0" smtClean="0"/>
              <a:t> </a:t>
            </a:r>
            <a:r>
              <a:rPr lang="en-GB" sz="2400" dirty="0" err="1" smtClean="0"/>
              <a:t>ysgrifennu</a:t>
            </a:r>
            <a:r>
              <a:rPr lang="en-GB" sz="2400" dirty="0" smtClean="0"/>
              <a:t> </a:t>
            </a:r>
            <a:r>
              <a:rPr lang="en-GB" sz="2400" dirty="0" err="1" smtClean="0"/>
              <a:t>ar</a:t>
            </a:r>
            <a:r>
              <a:rPr lang="en-GB" sz="2400" dirty="0" smtClean="0"/>
              <a:t> </a:t>
            </a:r>
            <a:r>
              <a:rPr lang="en-GB" sz="2400" dirty="0" err="1" smtClean="0"/>
              <a:t>yr</a:t>
            </a:r>
            <a:r>
              <a:rPr lang="en-GB" sz="2400" dirty="0" smtClean="0"/>
              <a:t> </a:t>
            </a:r>
            <a:r>
              <a:rPr lang="en-GB" sz="2400" dirty="0" err="1" smtClean="0"/>
              <a:t>ysgol</a:t>
            </a:r>
            <a:r>
              <a:rPr lang="en-GB" sz="24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 smtClean="0"/>
              <a:t>Nid</a:t>
            </a:r>
            <a:r>
              <a:rPr lang="en-GB" sz="2400" dirty="0" smtClean="0"/>
              <a:t> </a:t>
            </a:r>
            <a:r>
              <a:rPr lang="en-GB" sz="2400" dirty="0" err="1" smtClean="0"/>
              <a:t>oes</a:t>
            </a:r>
            <a:r>
              <a:rPr lang="en-GB" sz="2400" dirty="0" smtClean="0"/>
              <a:t> </a:t>
            </a:r>
            <a:r>
              <a:rPr lang="en-GB" sz="2400" dirty="0" err="1" smtClean="0"/>
              <a:t>gan</a:t>
            </a:r>
            <a:r>
              <a:rPr lang="en-GB" sz="2400" dirty="0" smtClean="0"/>
              <a:t> </a:t>
            </a:r>
            <a:r>
              <a:rPr lang="en-GB" sz="2400" dirty="0" err="1" smtClean="0"/>
              <a:t>ddisgyblion</a:t>
            </a:r>
            <a:r>
              <a:rPr lang="en-GB" sz="2400" dirty="0" smtClean="0"/>
              <a:t> </a:t>
            </a:r>
            <a:r>
              <a:rPr lang="en-GB" sz="2400" dirty="0" err="1" smtClean="0"/>
              <a:t>yr</a:t>
            </a:r>
            <a:r>
              <a:rPr lang="en-GB" sz="2400" dirty="0" smtClean="0"/>
              <a:t> offer </a:t>
            </a:r>
            <a:r>
              <a:rPr lang="en-GB" sz="2400" dirty="0" err="1" smtClean="0"/>
              <a:t>iawn</a:t>
            </a:r>
            <a:r>
              <a:rPr lang="en-GB" sz="2400" dirty="0" smtClean="0"/>
              <a:t> bob </a:t>
            </a:r>
            <a:r>
              <a:rPr lang="en-GB" sz="2400" dirty="0" err="1" smtClean="0"/>
              <a:t>amser</a:t>
            </a:r>
            <a:r>
              <a:rPr lang="en-GB" sz="2400" dirty="0" smtClean="0"/>
              <a:t>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937860" y="1457594"/>
            <a:ext cx="3816424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 smtClean="0"/>
              <a:t>Marchnad</a:t>
            </a:r>
            <a:r>
              <a:rPr lang="en-GB" sz="2400" dirty="0" smtClean="0"/>
              <a:t> </a:t>
            </a:r>
            <a:r>
              <a:rPr lang="en-GB" sz="2400" dirty="0" err="1" smtClean="0"/>
              <a:t>fach</a:t>
            </a:r>
            <a:r>
              <a:rPr lang="en-GB" sz="24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 smtClean="0"/>
              <a:t>Nid</a:t>
            </a:r>
            <a:r>
              <a:rPr lang="en-GB" sz="2400" dirty="0" smtClean="0"/>
              <a:t> </a:t>
            </a:r>
            <a:r>
              <a:rPr lang="en-GB" sz="2400" dirty="0" err="1" smtClean="0"/>
              <a:t>oes</a:t>
            </a:r>
            <a:r>
              <a:rPr lang="en-GB" sz="2400" dirty="0" smtClean="0"/>
              <a:t> </a:t>
            </a:r>
            <a:r>
              <a:rPr lang="en-GB" sz="2400" dirty="0" err="1" smtClean="0"/>
              <a:t>gan</a:t>
            </a:r>
            <a:r>
              <a:rPr lang="en-GB" sz="2400" dirty="0" smtClean="0"/>
              <a:t> y </a:t>
            </a:r>
            <a:r>
              <a:rPr lang="en-GB" sz="2400" dirty="0" err="1" smtClean="0"/>
              <a:t>cwsmeriaid</a:t>
            </a:r>
            <a:r>
              <a:rPr lang="en-GB" sz="2400" dirty="0" smtClean="0"/>
              <a:t> </a:t>
            </a:r>
            <a:r>
              <a:rPr lang="en-GB" sz="2400" dirty="0" err="1" smtClean="0"/>
              <a:t>lawer</a:t>
            </a:r>
            <a:r>
              <a:rPr lang="en-GB" sz="2400" dirty="0" smtClean="0"/>
              <a:t> o </a:t>
            </a:r>
            <a:r>
              <a:rPr lang="en-GB" sz="2400" dirty="0" err="1" smtClean="0"/>
              <a:t>arian</a:t>
            </a:r>
            <a:r>
              <a:rPr lang="en-GB" sz="24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 smtClean="0"/>
              <a:t>Efallai</a:t>
            </a:r>
            <a:r>
              <a:rPr lang="en-GB" sz="2400" dirty="0" smtClean="0"/>
              <a:t> </a:t>
            </a:r>
            <a:r>
              <a:rPr lang="en-GB" sz="2400" dirty="0" err="1" smtClean="0"/>
              <a:t>na</a:t>
            </a:r>
            <a:r>
              <a:rPr lang="en-GB" sz="2400" dirty="0" smtClean="0"/>
              <a:t> </a:t>
            </a:r>
            <a:r>
              <a:rPr lang="en-GB" sz="2400" dirty="0" err="1" smtClean="0"/>
              <a:t>fyddant</a:t>
            </a:r>
            <a:r>
              <a:rPr lang="en-GB" sz="2400" dirty="0" smtClean="0"/>
              <a:t> </a:t>
            </a:r>
            <a:r>
              <a:rPr lang="en-GB" sz="2400" dirty="0" err="1" smtClean="0"/>
              <a:t>eisiau</a:t>
            </a:r>
            <a:r>
              <a:rPr lang="en-GB" sz="2400" dirty="0" smtClean="0"/>
              <a:t> </a:t>
            </a:r>
            <a:r>
              <a:rPr lang="en-GB" sz="2400" dirty="0" err="1" smtClean="0"/>
              <a:t>gwario</a:t>
            </a:r>
            <a:r>
              <a:rPr lang="en-GB" sz="2400" dirty="0" smtClean="0"/>
              <a:t> </a:t>
            </a:r>
            <a:r>
              <a:rPr lang="en-GB" sz="2400" dirty="0" err="1" smtClean="0"/>
              <a:t>arian</a:t>
            </a:r>
            <a:r>
              <a:rPr lang="en-GB" sz="2400" dirty="0" smtClean="0"/>
              <a:t> </a:t>
            </a:r>
            <a:r>
              <a:rPr lang="en-GB" sz="2400" dirty="0" err="1" smtClean="0"/>
              <a:t>ar</a:t>
            </a:r>
            <a:r>
              <a:rPr lang="en-GB" sz="2400" dirty="0" smtClean="0"/>
              <a:t> </a:t>
            </a:r>
            <a:r>
              <a:rPr lang="en-GB" sz="2400" dirty="0" err="1" smtClean="0"/>
              <a:t>ddeunydd</a:t>
            </a:r>
            <a:r>
              <a:rPr lang="en-GB" sz="2400" dirty="0" smtClean="0"/>
              <a:t> </a:t>
            </a:r>
            <a:r>
              <a:rPr lang="en-GB" sz="2400" dirty="0" err="1" smtClean="0"/>
              <a:t>ysgrifennu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467544" y="4869160"/>
            <a:ext cx="381642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 smtClean="0"/>
              <a:t>Gallech</a:t>
            </a:r>
            <a:r>
              <a:rPr lang="en-GB" sz="2400" dirty="0" smtClean="0"/>
              <a:t> </a:t>
            </a:r>
            <a:r>
              <a:rPr lang="en-GB" sz="2400" dirty="0" err="1" smtClean="0"/>
              <a:t>agor</a:t>
            </a:r>
            <a:r>
              <a:rPr lang="en-GB" sz="2400" dirty="0" smtClean="0"/>
              <a:t> </a:t>
            </a:r>
            <a:r>
              <a:rPr lang="en-GB" sz="2400" dirty="0" err="1" smtClean="0"/>
              <a:t>siop</a:t>
            </a:r>
            <a:r>
              <a:rPr lang="en-GB" sz="2400" dirty="0" smtClean="0"/>
              <a:t> </a:t>
            </a:r>
            <a:r>
              <a:rPr lang="en-GB" sz="2400" dirty="0" err="1" smtClean="0"/>
              <a:t>yn</a:t>
            </a:r>
            <a:r>
              <a:rPr lang="en-GB" sz="2400" dirty="0" smtClean="0"/>
              <a:t> </a:t>
            </a:r>
            <a:r>
              <a:rPr lang="en-GB" sz="2400" dirty="0" err="1" smtClean="0"/>
              <a:t>yr</a:t>
            </a:r>
            <a:r>
              <a:rPr lang="en-GB" sz="2400" dirty="0" smtClean="0"/>
              <a:t> </a:t>
            </a:r>
            <a:r>
              <a:rPr lang="en-GB" sz="2400" dirty="0" err="1" smtClean="0"/>
              <a:t>ysgol</a:t>
            </a:r>
            <a:r>
              <a:rPr lang="en-GB" sz="24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 smtClean="0"/>
              <a:t>Gallech</a:t>
            </a:r>
            <a:r>
              <a:rPr lang="en-GB" sz="2400" dirty="0" smtClean="0"/>
              <a:t> </a:t>
            </a:r>
            <a:r>
              <a:rPr lang="en-GB" sz="2400" dirty="0" err="1" smtClean="0"/>
              <a:t>werthu</a:t>
            </a:r>
            <a:r>
              <a:rPr lang="en-GB" sz="2400" dirty="0" smtClean="0"/>
              <a:t> </a:t>
            </a:r>
            <a:r>
              <a:rPr lang="en-GB" sz="2400" dirty="0" err="1" smtClean="0"/>
              <a:t>cynhyrchion</a:t>
            </a:r>
            <a:r>
              <a:rPr lang="en-GB" sz="2400" dirty="0" smtClean="0"/>
              <a:t> </a:t>
            </a:r>
            <a:r>
              <a:rPr lang="en-GB" sz="2400" dirty="0" err="1" smtClean="0"/>
              <a:t>eraill</a:t>
            </a:r>
            <a:r>
              <a:rPr lang="en-GB" sz="2400" dirty="0" smtClean="0"/>
              <a:t> </a:t>
            </a:r>
            <a:r>
              <a:rPr lang="en-GB" sz="2400" dirty="0" err="1" smtClean="0"/>
              <a:t>e.e</a:t>
            </a:r>
            <a:r>
              <a:rPr lang="en-GB" sz="2400" dirty="0" smtClean="0"/>
              <a:t>. </a:t>
            </a:r>
            <a:r>
              <a:rPr lang="en-GB" sz="2400" dirty="0" err="1" smtClean="0"/>
              <a:t>bagiau</a:t>
            </a:r>
            <a:r>
              <a:rPr lang="en-GB" sz="2400" dirty="0" smtClean="0"/>
              <a:t> </a:t>
            </a:r>
            <a:r>
              <a:rPr lang="en-GB" sz="2400" dirty="0" err="1" smtClean="0"/>
              <a:t>ysgol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4665905" y="4902632"/>
            <a:ext cx="3816424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 smtClean="0"/>
              <a:t>Siopau</a:t>
            </a:r>
            <a:r>
              <a:rPr lang="en-GB" sz="2400" dirty="0" smtClean="0"/>
              <a:t> </a:t>
            </a:r>
            <a:r>
              <a:rPr lang="en-GB" sz="2400" dirty="0" err="1" smtClean="0"/>
              <a:t>sy’n</a:t>
            </a:r>
            <a:r>
              <a:rPr lang="en-GB" sz="2400" dirty="0" smtClean="0"/>
              <a:t> </a:t>
            </a:r>
            <a:r>
              <a:rPr lang="en-GB" sz="2400" dirty="0" err="1" smtClean="0"/>
              <a:t>gwerthu</a:t>
            </a:r>
            <a:r>
              <a:rPr lang="en-GB" sz="2400" dirty="0" smtClean="0"/>
              <a:t> </a:t>
            </a:r>
            <a:r>
              <a:rPr lang="en-GB" sz="2400" dirty="0" err="1" smtClean="0"/>
              <a:t>deunydd</a:t>
            </a:r>
            <a:r>
              <a:rPr lang="en-GB" sz="2400" dirty="0" smtClean="0"/>
              <a:t> </a:t>
            </a:r>
            <a:r>
              <a:rPr lang="en-GB" sz="2400" dirty="0" err="1" smtClean="0"/>
              <a:t>ysgrifennu’n</a:t>
            </a:r>
            <a:r>
              <a:rPr lang="en-GB" sz="2400" dirty="0" smtClean="0"/>
              <a:t> </a:t>
            </a:r>
            <a:r>
              <a:rPr lang="en-GB" sz="2400" dirty="0" err="1" smtClean="0"/>
              <a:t>barod</a:t>
            </a:r>
            <a:r>
              <a:rPr lang="en-GB" sz="2400" dirty="0" smtClean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err="1" smtClean="0"/>
              <a:t>Efallai</a:t>
            </a:r>
            <a:r>
              <a:rPr lang="en-GB" sz="2400" dirty="0" smtClean="0"/>
              <a:t> y </a:t>
            </a:r>
            <a:r>
              <a:rPr lang="en-GB" sz="2400" dirty="0" err="1" smtClean="0"/>
              <a:t>bydd</a:t>
            </a:r>
            <a:r>
              <a:rPr lang="en-GB" sz="2400" dirty="0" smtClean="0"/>
              <a:t> </a:t>
            </a:r>
            <a:r>
              <a:rPr lang="en-GB" sz="2400" dirty="0" err="1" smtClean="0"/>
              <a:t>ein</a:t>
            </a:r>
            <a:r>
              <a:rPr lang="en-GB" sz="2400" dirty="0" smtClean="0"/>
              <a:t> </a:t>
            </a:r>
            <a:r>
              <a:rPr lang="en-GB" sz="2400" dirty="0" err="1" smtClean="0"/>
              <a:t>prisiau</a:t>
            </a:r>
            <a:r>
              <a:rPr lang="en-GB" sz="2400" dirty="0" smtClean="0"/>
              <a:t> </a:t>
            </a:r>
            <a:r>
              <a:rPr lang="en-GB" sz="2400" dirty="0" err="1" smtClean="0"/>
              <a:t>ni’n</a:t>
            </a:r>
            <a:r>
              <a:rPr lang="en-GB" sz="2400" dirty="0" smtClean="0"/>
              <a:t> </a:t>
            </a:r>
            <a:r>
              <a:rPr lang="en-GB" sz="2400" dirty="0" err="1" smtClean="0"/>
              <a:t>rhy</a:t>
            </a:r>
            <a:r>
              <a:rPr lang="en-GB" sz="2400" dirty="0" smtClean="0"/>
              <a:t> </a:t>
            </a:r>
            <a:r>
              <a:rPr lang="en-GB" sz="2400" dirty="0" err="1" smtClean="0"/>
              <a:t>uchel</a:t>
            </a:r>
            <a:r>
              <a:rPr lang="en-GB" sz="2400" dirty="0" smtClean="0"/>
              <a:t> am </a:t>
            </a:r>
            <a:r>
              <a:rPr lang="en-GB" sz="2400" dirty="0" err="1" smtClean="0"/>
              <a:t>ein</a:t>
            </a:r>
            <a:r>
              <a:rPr lang="en-GB" sz="2400" dirty="0" smtClean="0"/>
              <a:t> bod </a:t>
            </a:r>
            <a:r>
              <a:rPr lang="en-GB" sz="2400" dirty="0" err="1" smtClean="0"/>
              <a:t>ni’n</a:t>
            </a:r>
            <a:r>
              <a:rPr lang="en-GB" sz="2400" dirty="0" smtClean="0"/>
              <a:t> </a:t>
            </a:r>
            <a:r>
              <a:rPr lang="en-GB" sz="2400" dirty="0" err="1" smtClean="0"/>
              <a:t>fach</a:t>
            </a:r>
            <a:r>
              <a:rPr lang="en-GB" sz="2400" dirty="0" smtClean="0"/>
              <a:t>.</a:t>
            </a:r>
            <a:endParaRPr lang="en-GB" sz="2400" dirty="0"/>
          </a:p>
        </p:txBody>
      </p:sp>
      <p:sp>
        <p:nvSpPr>
          <p:cNvPr id="2" name="Rectangle 1"/>
          <p:cNvSpPr/>
          <p:nvPr/>
        </p:nvSpPr>
        <p:spPr>
          <a:xfrm>
            <a:off x="1629123" y="87015"/>
            <a:ext cx="5255671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CGCB </a:t>
            </a:r>
            <a:r>
              <a:rPr lang="en-US" sz="4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enghreifFtiol</a:t>
            </a:r>
            <a:endParaRPr lang="en-US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Erw_WBQ_National</a:t>
            </a:r>
            <a:r>
              <a:rPr lang="en-GB" dirty="0" smtClean="0"/>
              <a:t>/</a:t>
            </a:r>
            <a:r>
              <a:rPr lang="en-GB" dirty="0" err="1" smtClean="0"/>
              <a:t>Foundation_Enterprise</a:t>
            </a:r>
            <a:r>
              <a:rPr lang="en-GB" dirty="0" smtClean="0"/>
              <a:t> and Employability_Challenge_Lesson_4_Resource_1</a:t>
            </a:r>
            <a:endParaRPr lang="en-GB" dirty="0"/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6" y="180677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506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en-US" sz="6000" b="1" dirty="0" err="1" smtClean="0"/>
              <a:t>Tasg</a:t>
            </a:r>
            <a:r>
              <a:rPr lang="en-GB" altLang="en-US" sz="6000" b="1" dirty="0" smtClean="0"/>
              <a:t> . . </a:t>
            </a:r>
          </a:p>
        </p:txBody>
      </p:sp>
      <p:sp>
        <p:nvSpPr>
          <p:cNvPr id="41987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altLang="en-US" dirty="0" err="1" smtClean="0"/>
              <a:t>Bydd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pob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grŵp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yn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dewis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taflen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gynnyrch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o’r</a:t>
            </a:r>
            <a:r>
              <a:rPr lang="en-GB" altLang="en-US" dirty="0" smtClean="0"/>
              <a:t> bag </a:t>
            </a:r>
            <a:r>
              <a:rPr lang="en-GB" altLang="en-US" dirty="0" err="1" smtClean="0"/>
              <a:t>Menter</a:t>
            </a:r>
            <a:r>
              <a:rPr lang="en-GB" altLang="en-US" dirty="0" smtClean="0"/>
              <a:t>.</a:t>
            </a:r>
          </a:p>
          <a:p>
            <a:r>
              <a:rPr lang="en-GB" altLang="en-US" dirty="0" err="1" smtClean="0"/>
              <a:t>Bydd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pawb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ohonoch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yn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gweld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yr</a:t>
            </a:r>
            <a:r>
              <a:rPr lang="en-GB" altLang="en-US" dirty="0" smtClean="0"/>
              <a:t> hen </a:t>
            </a:r>
            <a:r>
              <a:rPr lang="en-GB" altLang="en-US" dirty="0" err="1" smtClean="0"/>
              <a:t>fersiwn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o’r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cynnyrch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a’r</a:t>
            </a:r>
            <a:r>
              <a:rPr lang="en-GB" altLang="en-US" dirty="0" smtClean="0"/>
              <a:t> un </a:t>
            </a:r>
            <a:r>
              <a:rPr lang="en-GB" altLang="en-US" dirty="0" err="1" smtClean="0"/>
              <a:t>newydd</a:t>
            </a:r>
            <a:r>
              <a:rPr lang="en-GB" altLang="en-US" dirty="0" smtClean="0"/>
              <a:t>, </a:t>
            </a:r>
            <a:r>
              <a:rPr lang="en-GB" altLang="en-US" dirty="0" err="1" smtClean="0"/>
              <a:t>i’ch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helpu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i</a:t>
            </a:r>
            <a:r>
              <a:rPr lang="en-GB" altLang="en-US" dirty="0" smtClean="0"/>
              <a:t> weld </a:t>
            </a:r>
            <a:r>
              <a:rPr lang="en-GB" altLang="en-US" dirty="0" err="1" smtClean="0"/>
              <a:t>ei</a:t>
            </a:r>
            <a:r>
              <a:rPr lang="en-GB" altLang="en-US" dirty="0" smtClean="0"/>
              <a:t> </a:t>
            </a:r>
            <a:r>
              <a:rPr lang="en-GB" altLang="en-US" dirty="0" err="1" smtClean="0"/>
              <a:t>ddatblygiad</a:t>
            </a:r>
            <a:r>
              <a:rPr lang="en-GB" altLang="en-US" dirty="0" smtClean="0"/>
              <a:t>.</a:t>
            </a:r>
          </a:p>
          <a:p>
            <a:r>
              <a:rPr lang="en-GB" altLang="en-US" dirty="0" smtClean="0"/>
              <a:t>BYDD ANGEN CGCB ARNOCH AR GYFER Y CYNNYRCH GWREIDDIOL A’R CYNNYRCH NEWYDD.</a:t>
            </a:r>
          </a:p>
          <a:p>
            <a:endParaRPr lang="en-GB" altLang="en-US" dirty="0" smtClean="0"/>
          </a:p>
        </p:txBody>
      </p:sp>
      <p:pic>
        <p:nvPicPr>
          <p:cNvPr id="4198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63" t="20435" r="9094" b="8937"/>
          <a:stretch>
            <a:fillRect/>
          </a:stretch>
        </p:blipFill>
        <p:spPr>
          <a:xfrm>
            <a:off x="395288" y="1989138"/>
            <a:ext cx="4151312" cy="3613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243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444</TotalTime>
  <Words>701</Words>
  <Application>Microsoft Office PowerPoint</Application>
  <PresentationFormat>On-screen Show (4:3)</PresentationFormat>
  <Paragraphs>88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Dadansoddiad CGCB</vt:lpstr>
      <vt:lpstr>PowerPoint Presentation</vt:lpstr>
      <vt:lpstr>Beth yw dadansoddiad CGCB?</vt:lpstr>
      <vt:lpstr>Pryd fyddech chi’n ei ddefnyddio?</vt:lpstr>
      <vt:lpstr>Senario</vt:lpstr>
      <vt:lpstr>PowerPoint Presentation</vt:lpstr>
      <vt:lpstr>Sut ydw i’n trefnu fy nadansoddiad?</vt:lpstr>
      <vt:lpstr>PowerPoint Presentation</vt:lpstr>
      <vt:lpstr>Tasg . .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</dc:creator>
  <cp:lastModifiedBy>gj</cp:lastModifiedBy>
  <cp:revision>32</cp:revision>
  <dcterms:created xsi:type="dcterms:W3CDTF">2015-01-25T11:41:06Z</dcterms:created>
  <dcterms:modified xsi:type="dcterms:W3CDTF">2015-09-11T16:05:06Z</dcterms:modified>
</cp:coreProperties>
</file>